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Lst>
  <p:notesMasterIdLst>
    <p:notesMasterId r:id="rId21"/>
  </p:notesMasterIdLst>
  <p:sldIdLst>
    <p:sldId id="269" r:id="rId5"/>
    <p:sldId id="2146847103" r:id="rId6"/>
    <p:sldId id="2146847104" r:id="rId7"/>
    <p:sldId id="2146847091" r:id="rId8"/>
    <p:sldId id="2146847092" r:id="rId9"/>
    <p:sldId id="2146847080" r:id="rId10"/>
    <p:sldId id="2146847088" r:id="rId11"/>
    <p:sldId id="2146847089" r:id="rId12"/>
    <p:sldId id="2146847106" r:id="rId13"/>
    <p:sldId id="2146847105" r:id="rId14"/>
    <p:sldId id="2146847108" r:id="rId15"/>
    <p:sldId id="2146847097" r:id="rId16"/>
    <p:sldId id="2146847100" r:id="rId17"/>
    <p:sldId id="2146847096" r:id="rId18"/>
    <p:sldId id="2146847109" r:id="rId19"/>
    <p:sldId id="214684710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CA767D-585A-AEA7-DAEC-1F594E2785E7}" name="Lindsey Longendyke" initials="LL" userId="S::LLongendyke@cohoclimate.com::80a44e96-837b-41c1-b4ee-7905b0b2416b" providerId="AD"/>
  <p188:author id="{6B6887A9-7AE8-8B92-9C8A-7D4A522EC6B0}" name="Julian Dautremont" initials="JD" userId="S::julian@AASHE2.onmicrosoft.com::602b59b1-57a1-4b37-9b2a-7a335c2588b9" providerId="AD"/>
  <p188:author id="{EB817BC6-5E76-B00E-C743-2EBA9E182EE1}" name="Chris O'Brien" initials="CO" userId="S::cobrien@customerfirstrenewables.com::bf053553-f9ac-40a1-88aa-85b54e35a2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6FF"/>
    <a:srgbClr val="C9F1FF"/>
    <a:srgbClr val="FF0000"/>
    <a:srgbClr val="F8C2B1"/>
    <a:srgbClr val="F4DAA5"/>
    <a:srgbClr val="C9E6AC"/>
    <a:srgbClr val="5EC9E5"/>
    <a:srgbClr val="F4DAAA"/>
    <a:srgbClr val="C8E7A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46"/>
    <p:restoredTop sz="88873" autoAdjust="0"/>
  </p:normalViewPr>
  <p:slideViewPr>
    <p:cSldViewPr snapToGrid="0">
      <p:cViewPr varScale="1">
        <p:scale>
          <a:sx n="105" d="100"/>
          <a:sy n="105" d="100"/>
        </p:scale>
        <p:origin x="672" y="176"/>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ushreeKedia\Desktop\Lazard%20LCOE%20Report%20UPDATED%20FOR%2020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'2017-2019 Data'!$C$4</c:f>
              <c:strCache>
                <c:ptCount val="1"/>
                <c:pt idx="0">
                  <c:v>Low Estimate</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72BF-2C44-9226-CF14BFEF31B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72BF-2C44-9226-CF14BFEF31B7}"/>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72BF-2C44-9226-CF14BFEF31B7}"/>
              </c:ext>
            </c:extLst>
          </c:dPt>
          <c:dPt>
            <c:idx val="3"/>
            <c:invertIfNegative val="0"/>
            <c:bubble3D val="0"/>
            <c:spPr>
              <a:pattFill prst="wdUpDiag">
                <a:fgClr>
                  <a:schemeClr val="accent2"/>
                </a:fgClr>
                <a:bgClr>
                  <a:schemeClr val="bg1"/>
                </a:bgClr>
              </a:pattFill>
              <a:ln>
                <a:noFill/>
              </a:ln>
              <a:effectLst/>
            </c:spPr>
            <c:extLst>
              <c:ext xmlns:c16="http://schemas.microsoft.com/office/drawing/2014/chart" uri="{C3380CC4-5D6E-409C-BE32-E72D297353CC}">
                <c16:uniqueId val="{00000007-72BF-2C44-9226-CF14BFEF31B7}"/>
              </c:ext>
            </c:extLst>
          </c:dPt>
          <c:dPt>
            <c:idx val="4"/>
            <c:invertIfNegative val="0"/>
            <c:bubble3D val="0"/>
            <c:spPr>
              <a:solidFill>
                <a:schemeClr val="accent3"/>
              </a:solidFill>
              <a:ln>
                <a:noFill/>
              </a:ln>
              <a:effectLst/>
            </c:spPr>
            <c:extLst>
              <c:ext xmlns:c16="http://schemas.microsoft.com/office/drawing/2014/chart" uri="{C3380CC4-5D6E-409C-BE32-E72D297353CC}">
                <c16:uniqueId val="{00000015-3D32-4A10-AB9E-89D429AAA62E}"/>
              </c:ext>
            </c:extLst>
          </c:dPt>
          <c:dPt>
            <c:idx val="5"/>
            <c:invertIfNegative val="0"/>
            <c:bubble3D val="0"/>
            <c:spPr>
              <a:solidFill>
                <a:schemeClr val="accent3"/>
              </a:solidFill>
              <a:ln>
                <a:noFill/>
              </a:ln>
              <a:effectLst/>
            </c:spPr>
            <c:extLst>
              <c:ext xmlns:c16="http://schemas.microsoft.com/office/drawing/2014/chart" uri="{C3380CC4-5D6E-409C-BE32-E72D297353CC}">
                <c16:uniqueId val="{00000014-3D32-4A10-AB9E-89D429AAA62E}"/>
              </c:ext>
            </c:extLst>
          </c:dPt>
          <c:cat>
            <c:strRef>
              <c:f>'2017-2019 Data'!$B$5:$B$22</c:f>
              <c:strCache>
                <c:ptCount val="6"/>
                <c:pt idx="0">
                  <c:v>Gas Peaking</c:v>
                </c:pt>
                <c:pt idx="1">
                  <c:v>Nuclear</c:v>
                </c:pt>
                <c:pt idx="2">
                  <c:v>Coal</c:v>
                </c:pt>
                <c:pt idx="3">
                  <c:v>Gas Combined Cycle </c:v>
                </c:pt>
                <c:pt idx="4">
                  <c:v>Utility Scale Solar </c:v>
                </c:pt>
                <c:pt idx="5">
                  <c:v>Utility Scale Wind</c:v>
                </c:pt>
              </c:strCache>
              <c:extLst/>
            </c:strRef>
          </c:cat>
          <c:val>
            <c:numRef>
              <c:f>'2017-2019 Data'!$C$5:$C$22</c:f>
              <c:numCache>
                <c:formatCode>General</c:formatCode>
                <c:ptCount val="6"/>
                <c:pt idx="0">
                  <c:v>150</c:v>
                </c:pt>
                <c:pt idx="1">
                  <c:v>119</c:v>
                </c:pt>
                <c:pt idx="2">
                  <c:v>66</c:v>
                </c:pt>
                <c:pt idx="3">
                  <c:v>44</c:v>
                </c:pt>
                <c:pt idx="4">
                  <c:v>36</c:v>
                </c:pt>
                <c:pt idx="5">
                  <c:v>28</c:v>
                </c:pt>
              </c:numCache>
              <c:extLst/>
            </c:numRef>
          </c:val>
          <c:extLst>
            <c:ext xmlns:c16="http://schemas.microsoft.com/office/drawing/2014/chart" uri="{C3380CC4-5D6E-409C-BE32-E72D297353CC}">
              <c16:uniqueId val="{00000008-72BF-2C44-9226-CF14BFEF31B7}"/>
            </c:ext>
          </c:extLst>
        </c:ser>
        <c:dLbls>
          <c:showLegendKey val="0"/>
          <c:showVal val="0"/>
          <c:showCatName val="0"/>
          <c:showSerName val="0"/>
          <c:showPercent val="0"/>
          <c:showBubbleSize val="0"/>
        </c:dLbls>
        <c:gapWidth val="182"/>
        <c:axId val="402280800"/>
        <c:axId val="402281456"/>
        <c:extLst>
          <c:ext xmlns:c15="http://schemas.microsoft.com/office/drawing/2012/chart" uri="{02D57815-91ED-43cb-92C2-25804820EDAC}">
            <c15:filteredBarSeries>
              <c15:ser>
                <c:idx val="1"/>
                <c:order val="1"/>
                <c:tx>
                  <c:strRef>
                    <c:extLst>
                      <c:ext uri="{02D57815-91ED-43cb-92C2-25804820EDAC}">
                        <c15:formulaRef>
                          <c15:sqref>'2017-2019 Data'!$D$4</c15:sqref>
                        </c15:formulaRef>
                      </c:ext>
                    </c:extLst>
                    <c:strCache>
                      <c:ptCount val="1"/>
                      <c:pt idx="0">
                        <c:v>High Estimate</c:v>
                      </c:pt>
                    </c:strCache>
                  </c:strRef>
                </c:tx>
                <c:spPr>
                  <a:solidFill>
                    <a:schemeClr val="accent2"/>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A-72BF-2C44-9226-CF14BFEF31B7}"/>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C-72BF-2C44-9226-CF14BFEF31B7}"/>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E-72BF-2C44-9226-CF14BFEF31B7}"/>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0-72BF-2C44-9226-CF14BFEF31B7}"/>
                    </c:ext>
                  </c:extLst>
                </c:dPt>
                <c:dPt>
                  <c:idx val="4"/>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12-72BF-2C44-9226-CF14BFEF31B7}"/>
                    </c:ext>
                  </c:extLst>
                </c:dPt>
                <c:dPt>
                  <c:idx val="5"/>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14-72BF-2C44-9226-CF14BFEF31B7}"/>
                    </c:ext>
                  </c:extLst>
                </c:dPt>
                <c:cat>
                  <c:strRef>
                    <c:extLst>
                      <c:ext uri="{02D57815-91ED-43cb-92C2-25804820EDAC}">
                        <c15:formulaRef>
                          <c15:sqref>'2017-2019 Data'!$B$5:$B$22</c15:sqref>
                        </c15:formulaRef>
                      </c:ext>
                    </c:extLst>
                    <c:strCache>
                      <c:ptCount val="6"/>
                      <c:pt idx="0">
                        <c:v>Gas Peaking</c:v>
                      </c:pt>
                      <c:pt idx="1">
                        <c:v>Nuclear</c:v>
                      </c:pt>
                      <c:pt idx="2">
                        <c:v>Coal</c:v>
                      </c:pt>
                      <c:pt idx="3">
                        <c:v>Gas Combined Cycle </c:v>
                      </c:pt>
                      <c:pt idx="4">
                        <c:v>Utility Scale Solar </c:v>
                      </c:pt>
                      <c:pt idx="5">
                        <c:v>Utility Scale Wind</c:v>
                      </c:pt>
                    </c:strCache>
                  </c:strRef>
                </c:cat>
                <c:val>
                  <c:numRef>
                    <c:extLst>
                      <c:ext uri="{02D57815-91ED-43cb-92C2-25804820EDAC}">
                        <c15:formulaRef>
                          <c15:sqref>'2017-2019 Data'!$D$5:$D$22</c15:sqref>
                        </c15:formulaRef>
                      </c:ext>
                    </c:extLst>
                    <c:numCache>
                      <c:formatCode>General</c:formatCode>
                      <c:ptCount val="6"/>
                      <c:pt idx="0">
                        <c:v>199</c:v>
                      </c:pt>
                      <c:pt idx="1">
                        <c:v>192</c:v>
                      </c:pt>
                      <c:pt idx="2">
                        <c:v>152</c:v>
                      </c:pt>
                      <c:pt idx="3">
                        <c:v>68</c:v>
                      </c:pt>
                      <c:pt idx="4">
                        <c:v>44</c:v>
                      </c:pt>
                      <c:pt idx="5">
                        <c:v>54</c:v>
                      </c:pt>
                    </c:numCache>
                  </c:numRef>
                </c:val>
                <c:extLst>
                  <c:ext xmlns:c16="http://schemas.microsoft.com/office/drawing/2014/chart" uri="{C3380CC4-5D6E-409C-BE32-E72D297353CC}">
                    <c16:uniqueId val="{00000015-72BF-2C44-9226-CF14BFEF31B7}"/>
                  </c:ext>
                </c:extLst>
              </c15:ser>
            </c15:filteredBarSeries>
          </c:ext>
        </c:extLst>
      </c:barChart>
      <c:catAx>
        <c:axId val="402280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402281456"/>
        <c:crosses val="autoZero"/>
        <c:auto val="1"/>
        <c:lblAlgn val="ctr"/>
        <c:lblOffset val="100"/>
        <c:noMultiLvlLbl val="0"/>
      </c:catAx>
      <c:valAx>
        <c:axId val="4022814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($/MWh)</a:t>
                </a:r>
              </a:p>
            </c:rich>
          </c:tx>
          <c:layout>
            <c:manualLayout>
              <c:xMode val="edge"/>
              <c:yMode val="edge"/>
              <c:x val="0.47524912689452831"/>
              <c:y val="0.953326515430890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280800"/>
        <c:crosses val="autoZero"/>
        <c:crossBetween val="between"/>
        <c:majorUnit val="40"/>
      </c:valAx>
      <c:spPr>
        <a:noFill/>
        <a:ln>
          <a:noFill/>
        </a:ln>
        <a:effectLst/>
      </c:spPr>
    </c:plotArea>
    <c:plotVisOnly val="1"/>
    <c:dispBlanksAs val="gap"/>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F8D34-7028-44F9-B26C-FD612B0E3673}" type="datetimeFigureOut">
              <a:rPr lang="en-US" smtClean="0"/>
              <a:t>4/12/23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EB3AB-C918-416E-B956-53C9664D5203}" type="slidenum">
              <a:rPr lang="en-US" smtClean="0"/>
              <a:t>‹#›</a:t>
            </a:fld>
            <a:endParaRPr lang="en-US"/>
          </a:p>
        </p:txBody>
      </p:sp>
    </p:spTree>
    <p:extLst>
      <p:ext uri="{BB962C8B-B14F-4D97-AF65-F5344CB8AC3E}">
        <p14:creationId xmlns:p14="http://schemas.microsoft.com/office/powerpoint/2010/main" val="2046908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EB3AB-C918-416E-B956-53C9664D5203}" type="slidenum">
              <a:rPr lang="en-US" smtClean="0"/>
              <a:t>1</a:t>
            </a:fld>
            <a:endParaRPr lang="en-US"/>
          </a:p>
        </p:txBody>
      </p:sp>
    </p:spTree>
    <p:extLst>
      <p:ext uri="{BB962C8B-B14F-4D97-AF65-F5344CB8AC3E}">
        <p14:creationId xmlns:p14="http://schemas.microsoft.com/office/powerpoint/2010/main" val="191328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EB3AB-C918-416E-B956-53C9664D5203}" type="slidenum">
              <a:rPr lang="en-US" smtClean="0"/>
              <a:t>14</a:t>
            </a:fld>
            <a:endParaRPr lang="en-US"/>
          </a:p>
        </p:txBody>
      </p:sp>
    </p:spTree>
    <p:extLst>
      <p:ext uri="{BB962C8B-B14F-4D97-AF65-F5344CB8AC3E}">
        <p14:creationId xmlns:p14="http://schemas.microsoft.com/office/powerpoint/2010/main" val="3078041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EB3AB-C918-416E-B956-53C9664D5203}" type="slidenum">
              <a:rPr lang="en-US" smtClean="0"/>
              <a:t>15</a:t>
            </a:fld>
            <a:endParaRPr lang="en-US"/>
          </a:p>
        </p:txBody>
      </p:sp>
    </p:spTree>
    <p:extLst>
      <p:ext uri="{BB962C8B-B14F-4D97-AF65-F5344CB8AC3E}">
        <p14:creationId xmlns:p14="http://schemas.microsoft.com/office/powerpoint/2010/main" val="3061839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 Photo">
    <p:bg>
      <p:bgPr>
        <a:solidFill>
          <a:schemeClr val="accent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3C6AB17-8AA0-711B-B838-08C49862CEC4}"/>
              </a:ext>
            </a:extLst>
          </p:cNvPr>
          <p:cNvSpPr>
            <a:spLocks noGrp="1"/>
          </p:cNvSpPr>
          <p:nvPr>
            <p:ph type="subTitle" idx="1"/>
          </p:nvPr>
        </p:nvSpPr>
        <p:spPr>
          <a:xfrm>
            <a:off x="631802" y="4810834"/>
            <a:ext cx="5483565" cy="1002323"/>
          </a:xfrm>
        </p:spPr>
        <p:txBody>
          <a:bodyPr lIns="0" tIns="0" rIns="0" bIns="0" anchor="b"/>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2CE77615-F330-5273-8B13-81C8382724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759" r="40449"/>
          <a:stretch/>
        </p:blipFill>
        <p:spPr>
          <a:xfrm>
            <a:off x="7007469" y="0"/>
            <a:ext cx="4552729" cy="6178283"/>
          </a:xfrm>
          <a:prstGeom prst="rect">
            <a:avLst/>
          </a:prstGeom>
        </p:spPr>
      </p:pic>
      <p:sp>
        <p:nvSpPr>
          <p:cNvPr id="18" name="Title 17">
            <a:extLst>
              <a:ext uri="{FF2B5EF4-FFF2-40B4-BE49-F238E27FC236}">
                <a16:creationId xmlns:a16="http://schemas.microsoft.com/office/drawing/2014/main" id="{7F4EEFDD-4E43-7C90-2ECE-978DB67EB7F4}"/>
              </a:ext>
            </a:extLst>
          </p:cNvPr>
          <p:cNvSpPr>
            <a:spLocks noGrp="1"/>
          </p:cNvSpPr>
          <p:nvPr>
            <p:ph type="title"/>
          </p:nvPr>
        </p:nvSpPr>
        <p:spPr>
          <a:xfrm>
            <a:off x="631802" y="2926752"/>
            <a:ext cx="5464198" cy="1750476"/>
          </a:xfrm>
        </p:spPr>
        <p:txBody>
          <a:bodyPr lIns="0" tIns="0" rIns="0" bIns="0" anchor="b">
            <a:noAutofit/>
          </a:bodyPr>
          <a:lstStyle>
            <a:lvl1pPr algn="l" defTabSz="914400" rtl="0" eaLnBrk="1" latinLnBrk="0" hangingPunct="1">
              <a:lnSpc>
                <a:spcPct val="90000"/>
              </a:lnSpc>
              <a:spcBef>
                <a:spcPct val="0"/>
              </a:spcBef>
              <a:buNone/>
              <a:defRPr lang="en-US" sz="5400" b="0" kern="1200" dirty="0">
                <a:solidFill>
                  <a:schemeClr val="tx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43" name="Date Placeholder 35">
            <a:extLst>
              <a:ext uri="{FF2B5EF4-FFF2-40B4-BE49-F238E27FC236}">
                <a16:creationId xmlns:a16="http://schemas.microsoft.com/office/drawing/2014/main" id="{0B51E7C5-CCF3-E462-5EC5-4FEBA5CB902C}"/>
              </a:ext>
            </a:extLst>
          </p:cNvPr>
          <p:cNvSpPr>
            <a:spLocks noGrp="1"/>
          </p:cNvSpPr>
          <p:nvPr>
            <p:ph type="dt" sz="half" idx="10"/>
          </p:nvPr>
        </p:nvSpPr>
        <p:spPr>
          <a:xfrm>
            <a:off x="620701" y="5946763"/>
            <a:ext cx="2743200" cy="231520"/>
          </a:xfrm>
          <a:prstGeom prst="rect">
            <a:avLst/>
          </a:prstGeom>
        </p:spPr>
        <p:txBody>
          <a:bodyPr lIns="0" tIns="0" rIns="0" bIns="0"/>
          <a:lstStyle>
            <a:lvl1pPr>
              <a:defRPr sz="1600">
                <a:latin typeface="Arial" panose="020B0604020202020204" pitchFamily="34" charset="0"/>
                <a:cs typeface="Arial" panose="020B0604020202020204" pitchFamily="34" charset="0"/>
              </a:defRPr>
            </a:lvl1pPr>
          </a:lstStyle>
          <a:p>
            <a:endParaRPr lang="en-US"/>
          </a:p>
        </p:txBody>
      </p:sp>
      <p:pic>
        <p:nvPicPr>
          <p:cNvPr id="2" name="Picture 1">
            <a:extLst>
              <a:ext uri="{FF2B5EF4-FFF2-40B4-BE49-F238E27FC236}">
                <a16:creationId xmlns:a16="http://schemas.microsoft.com/office/drawing/2014/main" id="{6A29A386-1CED-F4D8-FF7C-35094CD04F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36138" y="908551"/>
            <a:ext cx="4255525" cy="1192392"/>
          </a:xfrm>
          <a:prstGeom prst="rect">
            <a:avLst/>
          </a:prstGeom>
        </p:spPr>
      </p:pic>
    </p:spTree>
    <p:extLst>
      <p:ext uri="{BB962C8B-B14F-4D97-AF65-F5344CB8AC3E}">
        <p14:creationId xmlns:p14="http://schemas.microsoft.com/office/powerpoint/2010/main" val="1737840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89678AB-5184-EBAF-17E0-86D0E56CAD52}"/>
              </a:ext>
            </a:extLst>
          </p:cNvPr>
          <p:cNvSpPr>
            <a:spLocks noGrp="1"/>
          </p:cNvSpPr>
          <p:nvPr>
            <p:ph type="sldNum" sz="quarter" idx="12"/>
          </p:nvPr>
        </p:nvSpPr>
        <p:spPr>
          <a:xfrm>
            <a:off x="9436231" y="6176963"/>
            <a:ext cx="2110999" cy="365125"/>
          </a:xfrm>
          <a:prstGeom prst="rect">
            <a:avLst/>
          </a:prstGeom>
        </p:spPr>
        <p:txBody>
          <a:bodyPr/>
          <a:lstStyle>
            <a:lvl1pPr>
              <a:defRPr lang="en-US" sz="1000" kern="1200" cap="all" baseline="0" dirty="0">
                <a:solidFill>
                  <a:schemeClr val="tx1"/>
                </a:solidFill>
                <a:latin typeface="Arial" panose="020B0604020202020204" pitchFamily="34" charset="0"/>
                <a:ea typeface="+mn-ea"/>
                <a:cs typeface="Arial" panose="020B0604020202020204" pitchFamily="34" charset="0"/>
              </a:defRPr>
            </a:lvl1pPr>
          </a:lstStyle>
          <a:p>
            <a:fld id="{B8ABFA30-FF27-415C-B557-1D977D7BFC9A}" type="slidenum">
              <a:rPr smtClean="0"/>
              <a:pPr/>
              <a:t>‹#›</a:t>
            </a:fld>
            <a:endParaRPr/>
          </a:p>
        </p:txBody>
      </p:sp>
      <p:sp>
        <p:nvSpPr>
          <p:cNvPr id="3" name="Footer Placeholder 4">
            <a:extLst>
              <a:ext uri="{FF2B5EF4-FFF2-40B4-BE49-F238E27FC236}">
                <a16:creationId xmlns:a16="http://schemas.microsoft.com/office/drawing/2014/main" id="{8F8AEBAC-43D1-45BC-5C59-C12CAC2B09D5}"/>
              </a:ext>
            </a:extLst>
          </p:cNvPr>
          <p:cNvSpPr>
            <a:spLocks noGrp="1"/>
          </p:cNvSpPr>
          <p:nvPr>
            <p:ph type="ftr" sz="quarter" idx="11"/>
          </p:nvPr>
        </p:nvSpPr>
        <p:spPr>
          <a:xfrm>
            <a:off x="4038600" y="6176963"/>
            <a:ext cx="4114800" cy="365125"/>
          </a:xfrm>
          <a:prstGeom prst="rect">
            <a:avLst/>
          </a:prstGeom>
        </p:spPr>
        <p:txBody>
          <a:bodyPr/>
          <a:lstStyle>
            <a:lvl1pPr marL="0" algn="ctr" defTabSz="914400" rtl="0" eaLnBrk="1" latinLnBrk="0" hangingPunct="1">
              <a:defRPr lang="en-US" sz="1000" kern="1200" cap="all" baseline="0" smtClean="0">
                <a:solidFill>
                  <a:schemeClr val="tx1"/>
                </a:solidFill>
                <a:latin typeface="Arial" panose="020B0604020202020204" pitchFamily="34" charset="0"/>
                <a:ea typeface="+mn-ea"/>
                <a:cs typeface="Arial" panose="020B0604020202020204" pitchFamily="34" charset="0"/>
              </a:defRPr>
            </a:lvl1pPr>
          </a:lstStyle>
          <a:p>
            <a:r>
              <a:rPr lang="en-US"/>
              <a:t>Confidential &amp; Proprietary</a:t>
            </a:r>
          </a:p>
        </p:txBody>
      </p:sp>
      <p:pic>
        <p:nvPicPr>
          <p:cNvPr id="4" name="Picture 2" descr="AASHE Logo - The Association for the Advancement of Sustainability in ...">
            <a:extLst>
              <a:ext uri="{FF2B5EF4-FFF2-40B4-BE49-F238E27FC236}">
                <a16:creationId xmlns:a16="http://schemas.microsoft.com/office/drawing/2014/main" id="{F186B9B0-C919-5886-B5E6-2B53A0D2CE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8191" y="6004493"/>
            <a:ext cx="891075" cy="70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33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A2EB-908E-ABE7-D64E-2D21DC17F1B2}"/>
              </a:ext>
            </a:extLst>
          </p:cNvPr>
          <p:cNvSpPr>
            <a:spLocks noGrp="1"/>
          </p:cNvSpPr>
          <p:nvPr>
            <p:ph type="title"/>
          </p:nvPr>
        </p:nvSpPr>
        <p:spPr>
          <a:xfrm>
            <a:off x="548640" y="457200"/>
            <a:ext cx="3935413" cy="1600200"/>
          </a:xfrm>
        </p:spPr>
        <p:txBody>
          <a:bodyPr anchor="b"/>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4C35C66F-899D-2A48-4A93-32F69DA15F6A}"/>
              </a:ext>
            </a:extLst>
          </p:cNvPr>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picture or graph</a:t>
            </a:r>
          </a:p>
        </p:txBody>
      </p:sp>
      <p:sp>
        <p:nvSpPr>
          <p:cNvPr id="4" name="Text Placeholder 3">
            <a:extLst>
              <a:ext uri="{FF2B5EF4-FFF2-40B4-BE49-F238E27FC236}">
                <a16:creationId xmlns:a16="http://schemas.microsoft.com/office/drawing/2014/main" id="{35AB7B6D-B0F1-BAF4-8116-00B192DA5B34}"/>
              </a:ext>
            </a:extLst>
          </p:cNvPr>
          <p:cNvSpPr>
            <a:spLocks noGrp="1"/>
          </p:cNvSpPr>
          <p:nvPr>
            <p:ph type="body" sz="half" idx="2"/>
          </p:nvPr>
        </p:nvSpPr>
        <p:spPr>
          <a:xfrm>
            <a:off x="548640" y="3117237"/>
            <a:ext cx="3935413" cy="2751749"/>
          </a:xfrm>
        </p:spPr>
        <p:txBody>
          <a:bodyPr anchor="t">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 Placeholder 8">
            <a:extLst>
              <a:ext uri="{FF2B5EF4-FFF2-40B4-BE49-F238E27FC236}">
                <a16:creationId xmlns:a16="http://schemas.microsoft.com/office/drawing/2014/main" id="{16E60C9E-C623-B417-B84B-6374E90382BC}"/>
              </a:ext>
            </a:extLst>
          </p:cNvPr>
          <p:cNvSpPr>
            <a:spLocks noGrp="1"/>
          </p:cNvSpPr>
          <p:nvPr>
            <p:ph type="body" sz="quarter" idx="13" hasCustomPrompt="1"/>
          </p:nvPr>
        </p:nvSpPr>
        <p:spPr>
          <a:xfrm>
            <a:off x="548640" y="2070953"/>
            <a:ext cx="3932237" cy="1032732"/>
          </a:xfrm>
        </p:spPr>
        <p:txBody>
          <a:bodyPr>
            <a:normAutofit/>
          </a:bodyPr>
          <a:lstStyle>
            <a:lvl1pPr marL="0" indent="0">
              <a:buNone/>
              <a:defRPr sz="2400" b="1">
                <a:solidFill>
                  <a:schemeClr val="accent1"/>
                </a:solidFill>
              </a:defRPr>
            </a:lvl1pPr>
          </a:lstStyle>
          <a:p>
            <a:pPr lvl="0"/>
            <a:r>
              <a:rPr lang="en-US"/>
              <a:t>Subtitle</a:t>
            </a:r>
          </a:p>
        </p:txBody>
      </p:sp>
      <p:sp>
        <p:nvSpPr>
          <p:cNvPr id="6" name="Slide Number Placeholder 5">
            <a:extLst>
              <a:ext uri="{FF2B5EF4-FFF2-40B4-BE49-F238E27FC236}">
                <a16:creationId xmlns:a16="http://schemas.microsoft.com/office/drawing/2014/main" id="{76416EB6-EEB4-52DC-6A13-C86416F7A031}"/>
              </a:ext>
            </a:extLst>
          </p:cNvPr>
          <p:cNvSpPr>
            <a:spLocks noGrp="1"/>
          </p:cNvSpPr>
          <p:nvPr>
            <p:ph type="sldNum" sz="quarter" idx="12"/>
          </p:nvPr>
        </p:nvSpPr>
        <p:spPr>
          <a:xfrm>
            <a:off x="9436231" y="6176963"/>
            <a:ext cx="2110999" cy="365125"/>
          </a:xfrm>
          <a:prstGeom prst="rect">
            <a:avLst/>
          </a:prstGeom>
        </p:spPr>
        <p:txBody>
          <a:bodyPr/>
          <a:lstStyle>
            <a:lvl1pPr>
              <a:defRPr lang="en-US" sz="1000" kern="1200" cap="all" baseline="0" dirty="0">
                <a:solidFill>
                  <a:schemeClr val="tx1"/>
                </a:solidFill>
                <a:latin typeface="Arial" panose="020B0604020202020204" pitchFamily="34" charset="0"/>
                <a:ea typeface="+mn-ea"/>
                <a:cs typeface="Arial" panose="020B0604020202020204" pitchFamily="34" charset="0"/>
              </a:defRPr>
            </a:lvl1pPr>
          </a:lstStyle>
          <a:p>
            <a:fld id="{B8ABFA30-FF27-415C-B557-1D977D7BFC9A}" type="slidenum">
              <a:rPr smtClean="0"/>
              <a:pPr/>
              <a:t>‹#›</a:t>
            </a:fld>
            <a:endParaRPr/>
          </a:p>
        </p:txBody>
      </p:sp>
      <p:sp>
        <p:nvSpPr>
          <p:cNvPr id="7" name="Footer Placeholder 4">
            <a:extLst>
              <a:ext uri="{FF2B5EF4-FFF2-40B4-BE49-F238E27FC236}">
                <a16:creationId xmlns:a16="http://schemas.microsoft.com/office/drawing/2014/main" id="{D27C6EC8-81E6-69A2-22B8-11D868300FFE}"/>
              </a:ext>
            </a:extLst>
          </p:cNvPr>
          <p:cNvSpPr>
            <a:spLocks noGrp="1"/>
          </p:cNvSpPr>
          <p:nvPr>
            <p:ph type="ftr" sz="quarter" idx="11"/>
          </p:nvPr>
        </p:nvSpPr>
        <p:spPr>
          <a:xfrm>
            <a:off x="4038600" y="6176963"/>
            <a:ext cx="4114800" cy="365125"/>
          </a:xfrm>
          <a:prstGeom prst="rect">
            <a:avLst/>
          </a:prstGeom>
        </p:spPr>
        <p:txBody>
          <a:bodyPr/>
          <a:lstStyle>
            <a:lvl1pPr marL="0" algn="ctr" defTabSz="914400" rtl="0" eaLnBrk="1" latinLnBrk="0" hangingPunct="1">
              <a:defRPr lang="en-US" sz="1000" kern="1200" cap="all" baseline="0" smtClean="0">
                <a:solidFill>
                  <a:schemeClr val="tx1"/>
                </a:solidFill>
                <a:latin typeface="Arial" panose="020B0604020202020204" pitchFamily="34" charset="0"/>
                <a:ea typeface="+mn-ea"/>
                <a:cs typeface="Arial" panose="020B0604020202020204" pitchFamily="34" charset="0"/>
              </a:defRPr>
            </a:lvl1pPr>
          </a:lstStyle>
          <a:p>
            <a:r>
              <a:rPr lang="en-US"/>
              <a:t>Confidential &amp; Proprietary</a:t>
            </a:r>
          </a:p>
        </p:txBody>
      </p:sp>
      <p:pic>
        <p:nvPicPr>
          <p:cNvPr id="8" name="Picture 2" descr="AASHE Logo - The Association for the Advancement of Sustainability in ...">
            <a:extLst>
              <a:ext uri="{FF2B5EF4-FFF2-40B4-BE49-F238E27FC236}">
                <a16:creationId xmlns:a16="http://schemas.microsoft.com/office/drawing/2014/main" id="{D5BF62FF-71E2-A842-B4E3-63A7C10C40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8191" y="6004493"/>
            <a:ext cx="891075" cy="70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985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hank you">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495F86-91D2-442C-8898-25740D2466B8}"/>
              </a:ext>
            </a:extLst>
          </p:cNvPr>
          <p:cNvSpPr txBox="1"/>
          <p:nvPr userDrawn="1"/>
        </p:nvSpPr>
        <p:spPr>
          <a:xfrm>
            <a:off x="471339" y="694092"/>
            <a:ext cx="4100660" cy="1015663"/>
          </a:xfrm>
          <a:prstGeom prst="rect">
            <a:avLst/>
          </a:prstGeom>
          <a:noFill/>
        </p:spPr>
        <p:txBody>
          <a:bodyPr wrap="square" rtlCol="0">
            <a:spAutoFit/>
          </a:bodyPr>
          <a:lstStyle/>
          <a:p>
            <a:r>
              <a:rPr lang="en-US" sz="6000" b="0" dirty="0">
                <a:latin typeface="Arial" panose="020B0604020202020204" pitchFamily="34" charset="0"/>
                <a:cs typeface="Arial" panose="020B0604020202020204" pitchFamily="34" charset="0"/>
              </a:rPr>
              <a:t>Thank you</a:t>
            </a:r>
          </a:p>
        </p:txBody>
      </p:sp>
      <p:sp>
        <p:nvSpPr>
          <p:cNvPr id="14" name="TextBox 13">
            <a:extLst>
              <a:ext uri="{FF2B5EF4-FFF2-40B4-BE49-F238E27FC236}">
                <a16:creationId xmlns:a16="http://schemas.microsoft.com/office/drawing/2014/main" id="{A60CA55C-3C18-CFFC-8758-933B9D37CF4A}"/>
              </a:ext>
            </a:extLst>
          </p:cNvPr>
          <p:cNvSpPr txBox="1"/>
          <p:nvPr userDrawn="1"/>
        </p:nvSpPr>
        <p:spPr>
          <a:xfrm>
            <a:off x="499620" y="2032728"/>
            <a:ext cx="4406488" cy="707886"/>
          </a:xfrm>
          <a:prstGeom prst="rect">
            <a:avLst/>
          </a:prstGeom>
          <a:noFill/>
        </p:spPr>
        <p:txBody>
          <a:bodyPr wrap="square" rtlCol="0">
            <a:spAutoFit/>
          </a:bodyPr>
          <a:lstStyle/>
          <a:p>
            <a:r>
              <a:rPr lang="en-US" sz="2000" b="0" dirty="0">
                <a:latin typeface="Arial" panose="020B0604020202020204" pitchFamily="34" charset="0"/>
                <a:cs typeface="Arial" panose="020B0604020202020204" pitchFamily="34" charset="0"/>
              </a:rPr>
              <a:t>Together, we are catalysts for bold climate action.</a:t>
            </a:r>
          </a:p>
        </p:txBody>
      </p:sp>
      <p:sp>
        <p:nvSpPr>
          <p:cNvPr id="16" name="TextBox 15">
            <a:extLst>
              <a:ext uri="{FF2B5EF4-FFF2-40B4-BE49-F238E27FC236}">
                <a16:creationId xmlns:a16="http://schemas.microsoft.com/office/drawing/2014/main" id="{5945C3D4-92AD-A41F-D38E-B3965A471373}"/>
              </a:ext>
            </a:extLst>
          </p:cNvPr>
          <p:cNvSpPr txBox="1"/>
          <p:nvPr userDrawn="1"/>
        </p:nvSpPr>
        <p:spPr>
          <a:xfrm>
            <a:off x="8231171" y="6201611"/>
            <a:ext cx="3657600" cy="400110"/>
          </a:xfrm>
          <a:prstGeom prst="rect">
            <a:avLst/>
          </a:prstGeom>
          <a:noFill/>
        </p:spPr>
        <p:txBody>
          <a:bodyPr wrap="square" rtlCol="0">
            <a:spAutoFit/>
          </a:bodyPr>
          <a:lstStyle/>
          <a:p>
            <a:pPr algn="r"/>
            <a:r>
              <a:rPr lang="en-US" sz="2000" b="0">
                <a:latin typeface="Arial" panose="020B0604020202020204" pitchFamily="34" charset="0"/>
                <a:cs typeface="Arial" panose="020B0604020202020204" pitchFamily="34" charset="0"/>
              </a:rPr>
              <a:t>cohoclimate.com</a:t>
            </a:r>
          </a:p>
        </p:txBody>
      </p:sp>
      <p:pic>
        <p:nvPicPr>
          <p:cNvPr id="3" name="Picture 2" descr="A picture containing grass, solar cell, outdoor object, sky&#10;&#10;Description automatically generated">
            <a:extLst>
              <a:ext uri="{FF2B5EF4-FFF2-40B4-BE49-F238E27FC236}">
                <a16:creationId xmlns:a16="http://schemas.microsoft.com/office/drawing/2014/main" id="{19F409F7-299E-BB08-117D-19657066B2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30896" y="0"/>
            <a:ext cx="6709997" cy="4473331"/>
          </a:xfrm>
          <a:prstGeom prst="rect">
            <a:avLst/>
          </a:prstGeom>
        </p:spPr>
      </p:pic>
      <p:pic>
        <p:nvPicPr>
          <p:cNvPr id="4" name="Picture 2" descr="AASHE Logo - The Association for the Advancement of Sustainability in ...">
            <a:extLst>
              <a:ext uri="{FF2B5EF4-FFF2-40B4-BE49-F238E27FC236}">
                <a16:creationId xmlns:a16="http://schemas.microsoft.com/office/drawing/2014/main" id="{486B4254-A571-50D3-C5F1-86F8764CB77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48191" y="6004493"/>
            <a:ext cx="891075" cy="70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 Photo &amp; Client Logo">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3C6AB17-8AA0-711B-B838-08C49862CEC4}"/>
              </a:ext>
            </a:extLst>
          </p:cNvPr>
          <p:cNvSpPr>
            <a:spLocks noGrp="1"/>
          </p:cNvSpPr>
          <p:nvPr>
            <p:ph type="subTitle" idx="1"/>
          </p:nvPr>
        </p:nvSpPr>
        <p:spPr>
          <a:xfrm>
            <a:off x="631802" y="4810834"/>
            <a:ext cx="5483565" cy="1002323"/>
          </a:xfrm>
        </p:spPr>
        <p:txBody>
          <a:bodyPr lIns="0" tIns="0" rIns="0" bIns="0"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Title 17">
            <a:extLst>
              <a:ext uri="{FF2B5EF4-FFF2-40B4-BE49-F238E27FC236}">
                <a16:creationId xmlns:a16="http://schemas.microsoft.com/office/drawing/2014/main" id="{7F4EEFDD-4E43-7C90-2ECE-978DB67EB7F4}"/>
              </a:ext>
            </a:extLst>
          </p:cNvPr>
          <p:cNvSpPr>
            <a:spLocks noGrp="1"/>
          </p:cNvSpPr>
          <p:nvPr>
            <p:ph type="title"/>
          </p:nvPr>
        </p:nvSpPr>
        <p:spPr>
          <a:xfrm>
            <a:off x="631802" y="2926752"/>
            <a:ext cx="5464198" cy="1750476"/>
          </a:xfrm>
        </p:spPr>
        <p:txBody>
          <a:bodyPr lIns="0" tIns="0" rIns="0" bIns="0" anchor="b">
            <a:noAutofit/>
          </a:bodyPr>
          <a:lstStyle>
            <a:lvl1pPr algn="l" defTabSz="914400" rtl="0" eaLnBrk="1" latinLnBrk="0" hangingPunct="1">
              <a:lnSpc>
                <a:spcPct val="90000"/>
              </a:lnSpc>
              <a:spcBef>
                <a:spcPct val="0"/>
              </a:spcBef>
              <a:buNone/>
              <a:defRPr lang="en-US" sz="5400" b="0" kern="1200" dirty="0">
                <a:solidFill>
                  <a:schemeClr val="tx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43" name="Date Placeholder 35">
            <a:extLst>
              <a:ext uri="{FF2B5EF4-FFF2-40B4-BE49-F238E27FC236}">
                <a16:creationId xmlns:a16="http://schemas.microsoft.com/office/drawing/2014/main" id="{0B51E7C5-CCF3-E462-5EC5-4FEBA5CB902C}"/>
              </a:ext>
            </a:extLst>
          </p:cNvPr>
          <p:cNvSpPr>
            <a:spLocks noGrp="1"/>
          </p:cNvSpPr>
          <p:nvPr>
            <p:ph type="dt" sz="half" idx="10"/>
          </p:nvPr>
        </p:nvSpPr>
        <p:spPr>
          <a:xfrm>
            <a:off x="620701" y="5946763"/>
            <a:ext cx="2743200" cy="231520"/>
          </a:xfrm>
          <a:prstGeom prst="rect">
            <a:avLst/>
          </a:prstGeom>
        </p:spPr>
        <p:txBody>
          <a:bodyPr lIns="0" tIns="0" rIns="0" bIns="0"/>
          <a:lstStyle>
            <a:lvl1pPr>
              <a:defRPr sz="1600">
                <a:latin typeface="Arial" panose="020B0604020202020204" pitchFamily="34" charset="0"/>
                <a:cs typeface="Arial" panose="020B0604020202020204" pitchFamily="34" charset="0"/>
              </a:defRPr>
            </a:lvl1pPr>
          </a:lstStyle>
          <a:p>
            <a:endParaRPr lang="en-US"/>
          </a:p>
        </p:txBody>
      </p:sp>
      <p:cxnSp>
        <p:nvCxnSpPr>
          <p:cNvPr id="4" name="Straight Connector 3">
            <a:extLst>
              <a:ext uri="{FF2B5EF4-FFF2-40B4-BE49-F238E27FC236}">
                <a16:creationId xmlns:a16="http://schemas.microsoft.com/office/drawing/2014/main" id="{2F797A40-3CBA-39D1-8488-044BF8B1CE48}"/>
              </a:ext>
            </a:extLst>
          </p:cNvPr>
          <p:cNvCxnSpPr>
            <a:cxnSpLocks/>
          </p:cNvCxnSpPr>
          <p:nvPr userDrawn="1"/>
        </p:nvCxnSpPr>
        <p:spPr>
          <a:xfrm>
            <a:off x="3613637" y="404447"/>
            <a:ext cx="0" cy="1318846"/>
          </a:xfrm>
          <a:prstGeom prst="line">
            <a:avLst/>
          </a:prstGeom>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E47B6A58-CD82-9956-C7FE-7408E04438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759" r="40449"/>
          <a:stretch/>
        </p:blipFill>
        <p:spPr>
          <a:xfrm>
            <a:off x="7007469" y="0"/>
            <a:ext cx="4552729" cy="6178283"/>
          </a:xfrm>
          <a:prstGeom prst="rect">
            <a:avLst/>
          </a:prstGeom>
        </p:spPr>
      </p:pic>
      <p:pic>
        <p:nvPicPr>
          <p:cNvPr id="2" name="Picture 1">
            <a:extLst>
              <a:ext uri="{FF2B5EF4-FFF2-40B4-BE49-F238E27FC236}">
                <a16:creationId xmlns:a16="http://schemas.microsoft.com/office/drawing/2014/main" id="{DB2B866F-E158-8F69-B6F3-47A704CEB1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73316" y="679717"/>
            <a:ext cx="2430408" cy="680997"/>
          </a:xfrm>
          <a:prstGeom prst="rect">
            <a:avLst/>
          </a:prstGeom>
        </p:spPr>
      </p:pic>
    </p:spTree>
    <p:extLst>
      <p:ext uri="{BB962C8B-B14F-4D97-AF65-F5344CB8AC3E}">
        <p14:creationId xmlns:p14="http://schemas.microsoft.com/office/powerpoint/2010/main" val="1469428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 Custom Photo &amp; Client Logo">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3C6AB17-8AA0-711B-B838-08C49862CEC4}"/>
              </a:ext>
            </a:extLst>
          </p:cNvPr>
          <p:cNvSpPr>
            <a:spLocks noGrp="1"/>
          </p:cNvSpPr>
          <p:nvPr>
            <p:ph type="subTitle" idx="1"/>
          </p:nvPr>
        </p:nvSpPr>
        <p:spPr>
          <a:xfrm>
            <a:off x="548640" y="4810834"/>
            <a:ext cx="5483565" cy="1002323"/>
          </a:xfrm>
        </p:spPr>
        <p:txBody>
          <a:bodyPr lIns="0" tIns="0" rIns="0" bIns="0"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Title 17">
            <a:extLst>
              <a:ext uri="{FF2B5EF4-FFF2-40B4-BE49-F238E27FC236}">
                <a16:creationId xmlns:a16="http://schemas.microsoft.com/office/drawing/2014/main" id="{7F4EEFDD-4E43-7C90-2ECE-978DB67EB7F4}"/>
              </a:ext>
            </a:extLst>
          </p:cNvPr>
          <p:cNvSpPr>
            <a:spLocks noGrp="1"/>
          </p:cNvSpPr>
          <p:nvPr>
            <p:ph type="title"/>
          </p:nvPr>
        </p:nvSpPr>
        <p:spPr>
          <a:xfrm>
            <a:off x="548640" y="2926752"/>
            <a:ext cx="5464198" cy="1750476"/>
          </a:xfrm>
        </p:spPr>
        <p:txBody>
          <a:bodyPr lIns="0" tIns="0" rIns="0" bIns="0" anchor="b">
            <a:noAutofit/>
          </a:bodyPr>
          <a:lstStyle>
            <a:lvl1pPr algn="l" defTabSz="914400" rtl="0" eaLnBrk="1" latinLnBrk="0" hangingPunct="1">
              <a:lnSpc>
                <a:spcPct val="90000"/>
              </a:lnSpc>
              <a:spcBef>
                <a:spcPct val="0"/>
              </a:spcBef>
              <a:buNone/>
              <a:defRPr lang="en-US" sz="5400" b="0" kern="1200" dirty="0">
                <a:solidFill>
                  <a:schemeClr val="tx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43" name="Date Placeholder 35">
            <a:extLst>
              <a:ext uri="{FF2B5EF4-FFF2-40B4-BE49-F238E27FC236}">
                <a16:creationId xmlns:a16="http://schemas.microsoft.com/office/drawing/2014/main" id="{0B51E7C5-CCF3-E462-5EC5-4FEBA5CB902C}"/>
              </a:ext>
            </a:extLst>
          </p:cNvPr>
          <p:cNvSpPr>
            <a:spLocks noGrp="1"/>
          </p:cNvSpPr>
          <p:nvPr>
            <p:ph type="dt" sz="half" idx="10"/>
          </p:nvPr>
        </p:nvSpPr>
        <p:spPr>
          <a:xfrm>
            <a:off x="548640" y="5946763"/>
            <a:ext cx="2743200" cy="231520"/>
          </a:xfrm>
          <a:prstGeom prst="rect">
            <a:avLst/>
          </a:prstGeom>
        </p:spPr>
        <p:txBody>
          <a:bodyPr lIns="0" tIns="0" rIns="0" bIns="0"/>
          <a:lstStyle>
            <a:lvl1pPr>
              <a:defRPr sz="1600">
                <a:latin typeface="Arial" panose="020B0604020202020204" pitchFamily="34" charset="0"/>
                <a:cs typeface="Arial" panose="020B0604020202020204" pitchFamily="34" charset="0"/>
              </a:defRPr>
            </a:lvl1pPr>
          </a:lstStyle>
          <a:p>
            <a:endParaRPr lang="en-US"/>
          </a:p>
        </p:txBody>
      </p:sp>
      <p:cxnSp>
        <p:nvCxnSpPr>
          <p:cNvPr id="4" name="Straight Connector 3">
            <a:extLst>
              <a:ext uri="{FF2B5EF4-FFF2-40B4-BE49-F238E27FC236}">
                <a16:creationId xmlns:a16="http://schemas.microsoft.com/office/drawing/2014/main" id="{2F797A40-3CBA-39D1-8488-044BF8B1CE48}"/>
              </a:ext>
            </a:extLst>
          </p:cNvPr>
          <p:cNvCxnSpPr>
            <a:cxnSpLocks/>
          </p:cNvCxnSpPr>
          <p:nvPr userDrawn="1"/>
        </p:nvCxnSpPr>
        <p:spPr>
          <a:xfrm>
            <a:off x="3613637" y="404447"/>
            <a:ext cx="0" cy="1318846"/>
          </a:xfrm>
          <a:prstGeom prst="line">
            <a:avLst/>
          </a:prstGeom>
        </p:spPr>
        <p:style>
          <a:lnRef idx="1">
            <a:schemeClr val="dk1"/>
          </a:lnRef>
          <a:fillRef idx="0">
            <a:schemeClr val="dk1"/>
          </a:fillRef>
          <a:effectRef idx="0">
            <a:schemeClr val="dk1"/>
          </a:effectRef>
          <a:fontRef idx="minor">
            <a:schemeClr val="tx1"/>
          </a:fontRef>
        </p:style>
      </p:cxnSp>
      <p:sp>
        <p:nvSpPr>
          <p:cNvPr id="6" name="Picture Placeholder 5">
            <a:extLst>
              <a:ext uri="{FF2B5EF4-FFF2-40B4-BE49-F238E27FC236}">
                <a16:creationId xmlns:a16="http://schemas.microsoft.com/office/drawing/2014/main" id="{AF0B8509-2046-446A-F945-F06CEEEDFB70}"/>
              </a:ext>
            </a:extLst>
          </p:cNvPr>
          <p:cNvSpPr>
            <a:spLocks noGrp="1"/>
          </p:cNvSpPr>
          <p:nvPr>
            <p:ph type="pic" sz="quarter" idx="11" hasCustomPrompt="1"/>
          </p:nvPr>
        </p:nvSpPr>
        <p:spPr>
          <a:xfrm>
            <a:off x="3994023" y="475702"/>
            <a:ext cx="2312988" cy="1176337"/>
          </a:xfrm>
        </p:spPr>
        <p:txBody>
          <a:bodyPr>
            <a:normAutofit/>
          </a:bodyPr>
          <a:lstStyle>
            <a:lvl1pPr marL="0" indent="0">
              <a:buNone/>
              <a:defRPr sz="1600" b="0"/>
            </a:lvl1pPr>
          </a:lstStyle>
          <a:p>
            <a:r>
              <a:rPr lang="en-US"/>
              <a:t>Insert Client Logo Here</a:t>
            </a:r>
            <a:br>
              <a:rPr lang="en-US"/>
            </a:br>
            <a:br>
              <a:rPr lang="en-US"/>
            </a:br>
            <a:r>
              <a:rPr lang="en-US"/>
              <a:t>To resize, click Picture Format &gt; Crop &gt; Fit</a:t>
            </a:r>
          </a:p>
        </p:txBody>
      </p:sp>
      <p:sp>
        <p:nvSpPr>
          <p:cNvPr id="2" name="Picture Placeholder 3">
            <a:extLst>
              <a:ext uri="{FF2B5EF4-FFF2-40B4-BE49-F238E27FC236}">
                <a16:creationId xmlns:a16="http://schemas.microsoft.com/office/drawing/2014/main" id="{591BABD3-E4D9-B507-09A7-5F54D25E00FD}"/>
              </a:ext>
            </a:extLst>
          </p:cNvPr>
          <p:cNvSpPr>
            <a:spLocks noGrp="1"/>
          </p:cNvSpPr>
          <p:nvPr>
            <p:ph type="pic" sz="quarter" idx="12"/>
          </p:nvPr>
        </p:nvSpPr>
        <p:spPr>
          <a:xfrm>
            <a:off x="7013575" y="0"/>
            <a:ext cx="4546600" cy="6156325"/>
          </a:xfrm>
        </p:spPr>
        <p:txBody>
          <a:bodyPr/>
          <a:lstStyle/>
          <a:p>
            <a:r>
              <a:rPr lang="en-US"/>
              <a:t>Click icon to add picture</a:t>
            </a:r>
          </a:p>
        </p:txBody>
      </p:sp>
      <p:pic>
        <p:nvPicPr>
          <p:cNvPr id="5" name="Picture 4">
            <a:extLst>
              <a:ext uri="{FF2B5EF4-FFF2-40B4-BE49-F238E27FC236}">
                <a16:creationId xmlns:a16="http://schemas.microsoft.com/office/drawing/2014/main" id="{EE549F2F-933E-5836-3577-F67EFB6045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1825" y="670261"/>
            <a:ext cx="2619556" cy="733996"/>
          </a:xfrm>
          <a:prstGeom prst="rect">
            <a:avLst/>
          </a:prstGeom>
        </p:spPr>
      </p:pic>
    </p:spTree>
    <p:extLst>
      <p:ext uri="{BB962C8B-B14F-4D97-AF65-F5344CB8AC3E}">
        <p14:creationId xmlns:p14="http://schemas.microsoft.com/office/powerpoint/2010/main" val="2118795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 Client Logo">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3C6AB17-8AA0-711B-B838-08C49862CEC4}"/>
              </a:ext>
            </a:extLst>
          </p:cNvPr>
          <p:cNvSpPr>
            <a:spLocks noGrp="1"/>
          </p:cNvSpPr>
          <p:nvPr>
            <p:ph type="subTitle" idx="1"/>
          </p:nvPr>
        </p:nvSpPr>
        <p:spPr>
          <a:xfrm>
            <a:off x="631802" y="4810834"/>
            <a:ext cx="6393252" cy="1002323"/>
          </a:xfrm>
        </p:spPr>
        <p:txBody>
          <a:bodyPr lIns="0" tIns="0" rIns="0" bIns="0"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Title 17">
            <a:extLst>
              <a:ext uri="{FF2B5EF4-FFF2-40B4-BE49-F238E27FC236}">
                <a16:creationId xmlns:a16="http://schemas.microsoft.com/office/drawing/2014/main" id="{7F4EEFDD-4E43-7C90-2ECE-978DB67EB7F4}"/>
              </a:ext>
            </a:extLst>
          </p:cNvPr>
          <p:cNvSpPr>
            <a:spLocks noGrp="1"/>
          </p:cNvSpPr>
          <p:nvPr>
            <p:ph type="title"/>
          </p:nvPr>
        </p:nvSpPr>
        <p:spPr>
          <a:xfrm>
            <a:off x="631802" y="2926752"/>
            <a:ext cx="6393252" cy="1750476"/>
          </a:xfrm>
        </p:spPr>
        <p:txBody>
          <a:bodyPr lIns="0" tIns="0" rIns="0" bIns="0" anchor="b">
            <a:noAutofit/>
          </a:bodyPr>
          <a:lstStyle>
            <a:lvl1pPr>
              <a:defRPr sz="5400" b="0">
                <a:solidFill>
                  <a:schemeClr val="tx1"/>
                </a:solidFill>
              </a:defRPr>
            </a:lvl1pPr>
          </a:lstStyle>
          <a:p>
            <a:r>
              <a:rPr lang="en-US"/>
              <a:t>Click to edit Master title style</a:t>
            </a:r>
          </a:p>
        </p:txBody>
      </p:sp>
      <p:sp>
        <p:nvSpPr>
          <p:cNvPr id="7" name="Date Placeholder 35">
            <a:extLst>
              <a:ext uri="{FF2B5EF4-FFF2-40B4-BE49-F238E27FC236}">
                <a16:creationId xmlns:a16="http://schemas.microsoft.com/office/drawing/2014/main" id="{37096C8A-4827-C7E1-821B-90EB83F80B91}"/>
              </a:ext>
            </a:extLst>
          </p:cNvPr>
          <p:cNvSpPr>
            <a:spLocks noGrp="1"/>
          </p:cNvSpPr>
          <p:nvPr>
            <p:ph type="dt" sz="half" idx="11"/>
          </p:nvPr>
        </p:nvSpPr>
        <p:spPr>
          <a:xfrm>
            <a:off x="620701" y="5946763"/>
            <a:ext cx="2743200" cy="231520"/>
          </a:xfrm>
          <a:prstGeom prst="rect">
            <a:avLst/>
          </a:prstGeom>
        </p:spPr>
        <p:txBody>
          <a:bodyPr lIns="0" tIns="0" rIns="0" bIns="0"/>
          <a:lstStyle>
            <a:lvl1pPr>
              <a:defRPr sz="1600">
                <a:latin typeface="Arial" panose="020B0604020202020204" pitchFamily="34" charset="0"/>
                <a:cs typeface="Arial" panose="020B0604020202020204" pitchFamily="34" charset="0"/>
              </a:defRPr>
            </a:lvl1pPr>
          </a:lstStyle>
          <a:p>
            <a:endParaRPr lang="en-US"/>
          </a:p>
        </p:txBody>
      </p:sp>
      <p:sp>
        <p:nvSpPr>
          <p:cNvPr id="4" name="Picture Placeholder 3">
            <a:extLst>
              <a:ext uri="{FF2B5EF4-FFF2-40B4-BE49-F238E27FC236}">
                <a16:creationId xmlns:a16="http://schemas.microsoft.com/office/drawing/2014/main" id="{84C900BE-5E5E-6C4D-F238-70C7EDB6B923}"/>
              </a:ext>
            </a:extLst>
          </p:cNvPr>
          <p:cNvSpPr>
            <a:spLocks noGrp="1"/>
          </p:cNvSpPr>
          <p:nvPr>
            <p:ph type="pic" sz="quarter" idx="12" hasCustomPrompt="1"/>
          </p:nvPr>
        </p:nvSpPr>
        <p:spPr>
          <a:xfrm>
            <a:off x="7931150" y="3429000"/>
            <a:ext cx="2743200" cy="1846263"/>
          </a:xfrm>
        </p:spPr>
        <p:txBody>
          <a:bodyPr/>
          <a:lstStyle>
            <a:lvl1pPr>
              <a:defRPr/>
            </a:lvl1pPr>
          </a:lstStyle>
          <a:p>
            <a:r>
              <a:rPr lang="en-US"/>
              <a:t>Insert client logo here</a:t>
            </a:r>
          </a:p>
        </p:txBody>
      </p:sp>
      <p:pic>
        <p:nvPicPr>
          <p:cNvPr id="2" name="Picture 1">
            <a:extLst>
              <a:ext uri="{FF2B5EF4-FFF2-40B4-BE49-F238E27FC236}">
                <a16:creationId xmlns:a16="http://schemas.microsoft.com/office/drawing/2014/main" id="{293D42A4-4012-965C-C79E-01AEDA736A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1801" y="679716"/>
            <a:ext cx="4880285" cy="1367449"/>
          </a:xfrm>
          <a:prstGeom prst="rect">
            <a:avLst/>
          </a:prstGeom>
        </p:spPr>
      </p:pic>
    </p:spTree>
    <p:extLst>
      <p:ext uri="{BB962C8B-B14F-4D97-AF65-F5344CB8AC3E}">
        <p14:creationId xmlns:p14="http://schemas.microsoft.com/office/powerpoint/2010/main" val="315205723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376DF-DC9A-53A4-4252-1120552E2DDC}"/>
              </a:ext>
            </a:extLst>
          </p:cNvPr>
          <p:cNvSpPr>
            <a:spLocks noGrp="1"/>
          </p:cNvSpPr>
          <p:nvPr>
            <p:ph type="title"/>
          </p:nvPr>
        </p:nvSpPr>
        <p:spPr>
          <a:xfrm>
            <a:off x="612741" y="1709738"/>
            <a:ext cx="10972799" cy="1807185"/>
          </a:xfrm>
        </p:spPr>
        <p:txBody>
          <a:bodyPr anchor="b"/>
          <a:lstStyle>
            <a:lvl1pPr>
              <a:defRPr sz="5400" b="0"/>
            </a:lvl1pPr>
          </a:lstStyle>
          <a:p>
            <a:r>
              <a:rPr lang="en-US"/>
              <a:t>Click to edit Master title style</a:t>
            </a:r>
          </a:p>
        </p:txBody>
      </p:sp>
      <p:sp>
        <p:nvSpPr>
          <p:cNvPr id="3" name="Text Placeholder 2">
            <a:extLst>
              <a:ext uri="{FF2B5EF4-FFF2-40B4-BE49-F238E27FC236}">
                <a16:creationId xmlns:a16="http://schemas.microsoft.com/office/drawing/2014/main" id="{148D73AE-3FFB-68B0-DCE1-BAAE8EA51FFE}"/>
              </a:ext>
            </a:extLst>
          </p:cNvPr>
          <p:cNvSpPr>
            <a:spLocks noGrp="1"/>
          </p:cNvSpPr>
          <p:nvPr>
            <p:ph type="body" idx="1"/>
          </p:nvPr>
        </p:nvSpPr>
        <p:spPr>
          <a:xfrm>
            <a:off x="609600" y="3543179"/>
            <a:ext cx="10972800" cy="756260"/>
          </a:xfrm>
        </p:spPr>
        <p:txBody>
          <a:bodyPr/>
          <a:lstStyle>
            <a:lvl1pPr marL="0" indent="0">
              <a:buNone/>
              <a:defRPr sz="24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A4CA5D9E-485F-F4D6-A54B-F66B8F11691C}"/>
              </a:ext>
            </a:extLst>
          </p:cNvPr>
          <p:cNvSpPr>
            <a:spLocks noGrp="1"/>
          </p:cNvSpPr>
          <p:nvPr>
            <p:ph type="sldNum" sz="quarter" idx="12"/>
          </p:nvPr>
        </p:nvSpPr>
        <p:spPr>
          <a:xfrm>
            <a:off x="9436231" y="6176963"/>
            <a:ext cx="2110999" cy="365125"/>
          </a:xfrm>
          <a:prstGeom prst="rect">
            <a:avLst/>
          </a:prstGeom>
        </p:spPr>
        <p:txBody>
          <a:bodyPr/>
          <a:lstStyle>
            <a:lvl1pPr>
              <a:defRPr lang="en-US" sz="1000" kern="1200" cap="all" baseline="0" dirty="0">
                <a:solidFill>
                  <a:schemeClr val="tx1"/>
                </a:solidFill>
                <a:latin typeface="Arial" panose="020B0604020202020204" pitchFamily="34" charset="0"/>
                <a:ea typeface="+mn-ea"/>
                <a:cs typeface="Arial" panose="020B0604020202020204" pitchFamily="34" charset="0"/>
              </a:defRPr>
            </a:lvl1pPr>
          </a:lstStyle>
          <a:p>
            <a:fld id="{B8ABFA30-FF27-415C-B557-1D977D7BFC9A}" type="slidenum">
              <a:rPr smtClean="0"/>
              <a:pPr/>
              <a:t>‹#›</a:t>
            </a:fld>
            <a:endParaRPr/>
          </a:p>
        </p:txBody>
      </p:sp>
    </p:spTree>
    <p:extLst>
      <p:ext uri="{BB962C8B-B14F-4D97-AF65-F5344CB8AC3E}">
        <p14:creationId xmlns:p14="http://schemas.microsoft.com/office/powerpoint/2010/main" val="160173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38F62-0871-3264-0F8F-6938EFABA87B}"/>
              </a:ext>
            </a:extLst>
          </p:cNvPr>
          <p:cNvSpPr>
            <a:spLocks noGrp="1"/>
          </p:cNvSpPr>
          <p:nvPr>
            <p:ph type="title"/>
          </p:nvPr>
        </p:nvSpPr>
        <p:spPr>
          <a:xfrm>
            <a:off x="548640" y="365760"/>
            <a:ext cx="10934699" cy="640080"/>
          </a:xfrm>
        </p:spPr>
        <p:txBody>
          <a:bodyPr/>
          <a:lstStyle>
            <a:lvl1pPr>
              <a:defRPr lang="en-US" dirty="0"/>
            </a:lvl1pPr>
          </a:lstStyle>
          <a:p>
            <a:r>
              <a:rPr lang="en-US" dirty="0"/>
              <a:t>Click to edit Master title style</a:t>
            </a:r>
          </a:p>
        </p:txBody>
      </p:sp>
      <p:sp>
        <p:nvSpPr>
          <p:cNvPr id="3" name="Content Placeholder 2">
            <a:extLst>
              <a:ext uri="{FF2B5EF4-FFF2-40B4-BE49-F238E27FC236}">
                <a16:creationId xmlns:a16="http://schemas.microsoft.com/office/drawing/2014/main" id="{F4C8FC95-AD7A-002C-B78C-E354C27F1BD3}"/>
              </a:ext>
            </a:extLst>
          </p:cNvPr>
          <p:cNvSpPr>
            <a:spLocks noGrp="1"/>
          </p:cNvSpPr>
          <p:nvPr>
            <p:ph idx="1"/>
          </p:nvPr>
        </p:nvSpPr>
        <p:spPr>
          <a:xfrm>
            <a:off x="548640" y="1825625"/>
            <a:ext cx="10934455" cy="3898167"/>
          </a:xfrm>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A5E92AF3-17AE-925C-E02A-8CFF3138E87E}"/>
              </a:ext>
            </a:extLst>
          </p:cNvPr>
          <p:cNvSpPr>
            <a:spLocks noGrp="1"/>
          </p:cNvSpPr>
          <p:nvPr>
            <p:ph type="sldNum" sz="quarter" idx="12"/>
          </p:nvPr>
        </p:nvSpPr>
        <p:spPr>
          <a:xfrm>
            <a:off x="9436231" y="6176963"/>
            <a:ext cx="2110999" cy="365125"/>
          </a:xfrm>
          <a:prstGeom prst="rect">
            <a:avLst/>
          </a:prstGeom>
        </p:spPr>
        <p:txBody>
          <a:bodyPr/>
          <a:lstStyle>
            <a:lvl1pPr>
              <a:defRPr lang="en-US" sz="1000" kern="1200" cap="all" baseline="0" dirty="0">
                <a:solidFill>
                  <a:schemeClr val="tx1"/>
                </a:solidFill>
                <a:latin typeface="Arial" panose="020B0604020202020204" pitchFamily="34" charset="0"/>
                <a:ea typeface="+mn-ea"/>
                <a:cs typeface="Arial" panose="020B0604020202020204" pitchFamily="34" charset="0"/>
              </a:defRPr>
            </a:lvl1pPr>
          </a:lstStyle>
          <a:p>
            <a:fld id="{B8ABFA30-FF27-415C-B557-1D977D7BFC9A}" type="slidenum">
              <a:rPr smtClean="0"/>
              <a:pPr/>
              <a:t>‹#›</a:t>
            </a:fld>
            <a:endParaRPr/>
          </a:p>
        </p:txBody>
      </p:sp>
      <p:sp>
        <p:nvSpPr>
          <p:cNvPr id="9" name="Text Placeholder 8">
            <a:extLst>
              <a:ext uri="{FF2B5EF4-FFF2-40B4-BE49-F238E27FC236}">
                <a16:creationId xmlns:a16="http://schemas.microsoft.com/office/drawing/2014/main" id="{3D7BA79C-F205-7823-9F18-B7E83C70F98A}"/>
              </a:ext>
            </a:extLst>
          </p:cNvPr>
          <p:cNvSpPr>
            <a:spLocks noGrp="1"/>
          </p:cNvSpPr>
          <p:nvPr>
            <p:ph type="body" sz="quarter" idx="13" hasCustomPrompt="1"/>
          </p:nvPr>
        </p:nvSpPr>
        <p:spPr>
          <a:xfrm>
            <a:off x="548640" y="1013508"/>
            <a:ext cx="10934700" cy="452438"/>
          </a:xfrm>
        </p:spPr>
        <p:txBody>
          <a:bodyPr>
            <a:normAutofit/>
          </a:bodyPr>
          <a:lstStyle>
            <a:lvl1pPr marL="0" indent="0">
              <a:buNone/>
              <a:defRPr sz="2400" b="1">
                <a:solidFill>
                  <a:schemeClr val="accent1"/>
                </a:solidFill>
              </a:defRPr>
            </a:lvl1pPr>
          </a:lstStyle>
          <a:p>
            <a:pPr lvl="0"/>
            <a:r>
              <a:rPr lang="en-US" dirty="0"/>
              <a:t>Subtitle</a:t>
            </a:r>
          </a:p>
        </p:txBody>
      </p:sp>
      <p:pic>
        <p:nvPicPr>
          <p:cNvPr id="4" name="Picture 2" descr="AASHE Logo - The Association for the Advancement of Sustainability in ...">
            <a:extLst>
              <a:ext uri="{FF2B5EF4-FFF2-40B4-BE49-F238E27FC236}">
                <a16:creationId xmlns:a16="http://schemas.microsoft.com/office/drawing/2014/main" id="{A6A1E9EB-5B76-8CCC-58A9-03637A9FD4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8191" y="6004493"/>
            <a:ext cx="891075" cy="70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315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C120-2362-D3AF-C63D-8078592B5F1F}"/>
              </a:ext>
            </a:extLst>
          </p:cNvPr>
          <p:cNvSpPr>
            <a:spLocks noGrp="1"/>
          </p:cNvSpPr>
          <p:nvPr>
            <p:ph type="title" hasCustomPrompt="1"/>
          </p:nvPr>
        </p:nvSpPr>
        <p:spPr>
          <a:xfrm>
            <a:off x="624254" y="365760"/>
            <a:ext cx="10943492" cy="987303"/>
          </a:xfrm>
        </p:spPr>
        <p:txBody>
          <a:bodyPr/>
          <a:lstStyle>
            <a:lvl1pPr>
              <a:defRPr/>
            </a:lvl1pPr>
          </a:lstStyle>
          <a:p>
            <a:r>
              <a:rPr lang="en-US"/>
              <a:t>Agenda</a:t>
            </a:r>
          </a:p>
        </p:txBody>
      </p:sp>
      <p:sp>
        <p:nvSpPr>
          <p:cNvPr id="4" name="Content Placeholder 3">
            <a:extLst>
              <a:ext uri="{FF2B5EF4-FFF2-40B4-BE49-F238E27FC236}">
                <a16:creationId xmlns:a16="http://schemas.microsoft.com/office/drawing/2014/main" id="{71B7E356-3C58-480A-66FA-FD870E1FEE99}"/>
              </a:ext>
            </a:extLst>
          </p:cNvPr>
          <p:cNvSpPr>
            <a:spLocks noGrp="1"/>
          </p:cNvSpPr>
          <p:nvPr>
            <p:ph sz="half" idx="2"/>
          </p:nvPr>
        </p:nvSpPr>
        <p:spPr>
          <a:xfrm>
            <a:off x="624254" y="1681163"/>
            <a:ext cx="5373321" cy="3119436"/>
          </a:xfrm>
        </p:spPr>
        <p:txBody>
          <a:bodyPr/>
          <a:lstStyle>
            <a:lvl1pPr marL="274320" indent="-274320">
              <a:buClr>
                <a:schemeClr val="accent1"/>
              </a:buClr>
              <a:buFont typeface="+mj-lt"/>
              <a:buAutoNum type="arabicPeriod"/>
              <a:defRPr sz="2000"/>
            </a:lvl1pPr>
            <a:lvl2pPr marL="914400" indent="-457200">
              <a:buFont typeface="+mj-lt"/>
              <a:buAutoNum type="arabicPeriod"/>
              <a:defRPr sz="2000"/>
            </a:lvl2pPr>
            <a:lvl3pPr marL="1371600" indent="-457200">
              <a:buFont typeface="+mj-lt"/>
              <a:buAutoNum type="arabicPeriod"/>
              <a:defRPr sz="2000"/>
            </a:lvl3pPr>
          </a:lstStyle>
          <a:p>
            <a:pPr lvl="0"/>
            <a:r>
              <a:rPr lang="en-US"/>
              <a:t>Click to edit Master text styles</a:t>
            </a:r>
          </a:p>
        </p:txBody>
      </p:sp>
      <p:sp>
        <p:nvSpPr>
          <p:cNvPr id="7" name="Slide Number Placeholder 5">
            <a:extLst>
              <a:ext uri="{FF2B5EF4-FFF2-40B4-BE49-F238E27FC236}">
                <a16:creationId xmlns:a16="http://schemas.microsoft.com/office/drawing/2014/main" id="{D7DF92D6-46A6-63B8-966B-F141FADA7CAD}"/>
              </a:ext>
            </a:extLst>
          </p:cNvPr>
          <p:cNvSpPr>
            <a:spLocks noGrp="1"/>
          </p:cNvSpPr>
          <p:nvPr>
            <p:ph type="sldNum" sz="quarter" idx="12"/>
          </p:nvPr>
        </p:nvSpPr>
        <p:spPr>
          <a:xfrm>
            <a:off x="9436231" y="6176963"/>
            <a:ext cx="2110999" cy="365125"/>
          </a:xfrm>
          <a:prstGeom prst="rect">
            <a:avLst/>
          </a:prstGeom>
        </p:spPr>
        <p:txBody>
          <a:bodyPr/>
          <a:lstStyle>
            <a:lvl1pPr>
              <a:defRPr lang="en-US" sz="1000" kern="1200" cap="all" baseline="0" dirty="0">
                <a:solidFill>
                  <a:schemeClr val="tx1"/>
                </a:solidFill>
                <a:latin typeface="Arial" panose="020B0604020202020204" pitchFamily="34" charset="0"/>
                <a:ea typeface="+mn-ea"/>
                <a:cs typeface="Arial" panose="020B0604020202020204" pitchFamily="34" charset="0"/>
              </a:defRPr>
            </a:lvl1pPr>
          </a:lstStyle>
          <a:p>
            <a:fld id="{B8ABFA30-FF27-415C-B557-1D977D7BFC9A}" type="slidenum">
              <a:rPr smtClean="0"/>
              <a:pPr/>
              <a:t>‹#›</a:t>
            </a:fld>
            <a:endParaRPr/>
          </a:p>
        </p:txBody>
      </p:sp>
      <p:sp>
        <p:nvSpPr>
          <p:cNvPr id="9" name="Text Placeholder 10">
            <a:extLst>
              <a:ext uri="{FF2B5EF4-FFF2-40B4-BE49-F238E27FC236}">
                <a16:creationId xmlns:a16="http://schemas.microsoft.com/office/drawing/2014/main" id="{B2F5C7AD-FE33-BB7E-D856-B73DD009E49B}"/>
              </a:ext>
            </a:extLst>
          </p:cNvPr>
          <p:cNvSpPr>
            <a:spLocks noGrp="1"/>
          </p:cNvSpPr>
          <p:nvPr>
            <p:ph type="body" sz="quarter" idx="13" hasCustomPrompt="1"/>
          </p:nvPr>
        </p:nvSpPr>
        <p:spPr>
          <a:xfrm>
            <a:off x="6295292" y="1681164"/>
            <a:ext cx="5251938" cy="3119436"/>
          </a:xfrm>
          <a:ln w="25400">
            <a:solidFill>
              <a:schemeClr val="accent1"/>
            </a:solidFill>
          </a:ln>
        </p:spPr>
        <p:txBody>
          <a:bodyPr lIns="274320" tIns="274320" rIns="274320" bIns="274320"/>
          <a:lstStyle>
            <a:lvl1pPr marL="0" indent="0">
              <a:buNone/>
              <a:defRPr/>
            </a:lvl1pPr>
          </a:lstStyle>
          <a:p>
            <a:pPr lvl="0"/>
            <a:r>
              <a:rPr lang="en-US"/>
              <a:t>Short statement of meeting objective or bulleted list of objectives.</a:t>
            </a:r>
          </a:p>
        </p:txBody>
      </p:sp>
      <p:sp>
        <p:nvSpPr>
          <p:cNvPr id="11" name="TextBox 10">
            <a:extLst>
              <a:ext uri="{FF2B5EF4-FFF2-40B4-BE49-F238E27FC236}">
                <a16:creationId xmlns:a16="http://schemas.microsoft.com/office/drawing/2014/main" id="{F2761660-DE99-67FC-C232-D3DD6DDB1200}"/>
              </a:ext>
            </a:extLst>
          </p:cNvPr>
          <p:cNvSpPr txBox="1"/>
          <p:nvPr userDrawn="1"/>
        </p:nvSpPr>
        <p:spPr>
          <a:xfrm>
            <a:off x="624254" y="5128699"/>
            <a:ext cx="10922975" cy="804096"/>
          </a:xfrm>
          <a:prstGeom prst="rect">
            <a:avLst/>
          </a:prstGeom>
          <a:noFill/>
        </p:spPr>
        <p:txBody>
          <a:bodyPr wrap="square">
            <a:spAutoFit/>
          </a:bodyPr>
          <a:lstStyle/>
          <a:p>
            <a:pPr marL="0" lvl="1"/>
            <a:r>
              <a:rPr lang="en-US" sz="1000" i="1">
                <a:latin typeface="Arial" panose="020B0604020202020204" pitchFamily="34" charset="0"/>
                <a:cs typeface="Arial" panose="020B0604020202020204" pitchFamily="34" charset="0"/>
              </a:rPr>
              <a:t>IMPORTANT NOTICE:</a:t>
            </a:r>
            <a:r>
              <a:rPr lang="en-US" sz="1000" i="1">
                <a:latin typeface="Arial" panose="020B0604020202020204" pitchFamily="34" charset="0"/>
                <a:ea typeface="Calibri" panose="020F0502020204030204" pitchFamily="34" charset="0"/>
                <a:cs typeface="Arial" panose="020B0604020202020204" pitchFamily="34" charset="0"/>
              </a:rPr>
              <a:t> There is risk of loss in any contract whose settlement floats with the market.</a:t>
            </a:r>
          </a:p>
          <a:p>
            <a:pPr marL="0" lvl="1"/>
            <a:endParaRPr lang="en-US" sz="500" i="1">
              <a:latin typeface="Arial" panose="020B0604020202020204" pitchFamily="34" charset="0"/>
              <a:ea typeface="Calibri" panose="020F0502020204030204" pitchFamily="34" charset="0"/>
              <a:cs typeface="Arial" panose="020B0604020202020204" pitchFamily="34" charset="0"/>
            </a:endParaRPr>
          </a:p>
          <a:p>
            <a:r>
              <a:rPr lang="en-US" sz="1000" i="1">
                <a:latin typeface="Arial" panose="020B0604020202020204" pitchFamily="34" charset="0"/>
                <a:ea typeface="Calibri" panose="020F0502020204030204" pitchFamily="34" charset="0"/>
                <a:cs typeface="Arial" panose="020B0604020202020204" pitchFamily="34" charset="0"/>
              </a:rPr>
              <a:t>IMPORTANT NOTICE: Coho is not a law or accounting firm, and it does not provide legal, accounting or tax advice. The information contained herein and attached as well as information provided elsewhere and through other means (e.g., verbally) is for informational purposes only, and is not intended to provide, and should not be relied upon for, legal, tax or accounting advice.  You are advised to consult independent and duly qualified legal, tax or accounting professionals before engaging in any transaction.</a:t>
            </a:r>
            <a:endParaRPr lang="en-US" sz="1000">
              <a:latin typeface="Arial" panose="020B0604020202020204" pitchFamily="34" charset="0"/>
              <a:ea typeface="Calibri" panose="020F0502020204030204" pitchFamily="34" charset="0"/>
              <a:cs typeface="Arial" panose="020B0604020202020204" pitchFamily="34" charset="0"/>
            </a:endParaRPr>
          </a:p>
        </p:txBody>
      </p:sp>
      <p:pic>
        <p:nvPicPr>
          <p:cNvPr id="5" name="Picture 2" descr="AASHE Logo - The Association for the Advancement of Sustainability in ...">
            <a:extLst>
              <a:ext uri="{FF2B5EF4-FFF2-40B4-BE49-F238E27FC236}">
                <a16:creationId xmlns:a16="http://schemas.microsoft.com/office/drawing/2014/main" id="{14CEF41E-0749-71FA-652F-F4DC83E52D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8191" y="6004493"/>
            <a:ext cx="891075" cy="70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91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C120-2362-D3AF-C63D-8078592B5F1F}"/>
              </a:ext>
            </a:extLst>
          </p:cNvPr>
          <p:cNvSpPr>
            <a:spLocks noGrp="1"/>
          </p:cNvSpPr>
          <p:nvPr>
            <p:ph type="title"/>
          </p:nvPr>
        </p:nvSpPr>
        <p:spPr>
          <a:xfrm>
            <a:off x="624254" y="365760"/>
            <a:ext cx="10943492" cy="98730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72A08B-7C7E-D0EC-CD37-2E05F2903E46}"/>
              </a:ext>
            </a:extLst>
          </p:cNvPr>
          <p:cNvSpPr>
            <a:spLocks noGrp="1"/>
          </p:cNvSpPr>
          <p:nvPr>
            <p:ph type="body" idx="1"/>
          </p:nvPr>
        </p:nvSpPr>
        <p:spPr>
          <a:xfrm>
            <a:off x="624254" y="1681163"/>
            <a:ext cx="5373321" cy="823912"/>
          </a:xfrm>
        </p:spPr>
        <p:txBody>
          <a:bodyPr anchor="b">
            <a:normAutofit/>
          </a:bodyP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B7E356-3C58-480A-66FA-FD870E1FEE99}"/>
              </a:ext>
            </a:extLst>
          </p:cNvPr>
          <p:cNvSpPr>
            <a:spLocks noGrp="1"/>
          </p:cNvSpPr>
          <p:nvPr>
            <p:ph sz="half" idx="2"/>
          </p:nvPr>
        </p:nvSpPr>
        <p:spPr>
          <a:xfrm>
            <a:off x="624254" y="2505075"/>
            <a:ext cx="5373321" cy="3227510"/>
          </a:xfrm>
        </p:spPr>
        <p:txBody>
          <a:bodyPr/>
          <a:lstStyle>
            <a:lvl1pPr>
              <a:defRPr sz="2000"/>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8649B361-D009-F16E-8677-118B37E19191}"/>
              </a:ext>
            </a:extLst>
          </p:cNvPr>
          <p:cNvSpPr>
            <a:spLocks noGrp="1"/>
          </p:cNvSpPr>
          <p:nvPr>
            <p:ph type="body" sz="quarter" idx="3"/>
          </p:nvPr>
        </p:nvSpPr>
        <p:spPr>
          <a:xfrm>
            <a:off x="6172200" y="1681163"/>
            <a:ext cx="5395546" cy="823912"/>
          </a:xfrm>
        </p:spPr>
        <p:txBody>
          <a:bodyPr anchor="b">
            <a:normAutofit/>
          </a:bodyP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BD2C22-9DDA-D1E2-0D55-4EE95E46BF45}"/>
              </a:ext>
            </a:extLst>
          </p:cNvPr>
          <p:cNvSpPr>
            <a:spLocks noGrp="1"/>
          </p:cNvSpPr>
          <p:nvPr>
            <p:ph sz="quarter" idx="4"/>
          </p:nvPr>
        </p:nvSpPr>
        <p:spPr>
          <a:xfrm>
            <a:off x="6172199" y="2505075"/>
            <a:ext cx="5395545" cy="3227510"/>
          </a:xfrm>
        </p:spPr>
        <p:txBody>
          <a:bodyPr>
            <a:normAutofit/>
          </a:bodyPr>
          <a:lstStyle>
            <a:lvl1pPr>
              <a:defRPr sz="2000"/>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D7DF92D6-46A6-63B8-966B-F141FADA7CAD}"/>
              </a:ext>
            </a:extLst>
          </p:cNvPr>
          <p:cNvSpPr>
            <a:spLocks noGrp="1"/>
          </p:cNvSpPr>
          <p:nvPr>
            <p:ph type="sldNum" sz="quarter" idx="12"/>
          </p:nvPr>
        </p:nvSpPr>
        <p:spPr>
          <a:xfrm>
            <a:off x="9436231" y="6176963"/>
            <a:ext cx="2110999" cy="365125"/>
          </a:xfrm>
          <a:prstGeom prst="rect">
            <a:avLst/>
          </a:prstGeom>
        </p:spPr>
        <p:txBody>
          <a:bodyPr/>
          <a:lstStyle>
            <a:lvl1pPr>
              <a:defRPr lang="en-US" sz="1000" kern="1200" cap="all" baseline="0" dirty="0">
                <a:solidFill>
                  <a:schemeClr val="tx1"/>
                </a:solidFill>
                <a:latin typeface="Arial" panose="020B0604020202020204" pitchFamily="34" charset="0"/>
                <a:ea typeface="+mn-ea"/>
                <a:cs typeface="Arial" panose="020B0604020202020204" pitchFamily="34" charset="0"/>
              </a:defRPr>
            </a:lvl1pPr>
          </a:lstStyle>
          <a:p>
            <a:fld id="{B8ABFA30-FF27-415C-B557-1D977D7BFC9A}" type="slidenum">
              <a:rPr smtClean="0"/>
              <a:pPr/>
              <a:t>‹#›</a:t>
            </a:fld>
            <a:endParaRPr/>
          </a:p>
        </p:txBody>
      </p:sp>
      <p:sp>
        <p:nvSpPr>
          <p:cNvPr id="8" name="Footer Placeholder 4">
            <a:extLst>
              <a:ext uri="{FF2B5EF4-FFF2-40B4-BE49-F238E27FC236}">
                <a16:creationId xmlns:a16="http://schemas.microsoft.com/office/drawing/2014/main" id="{38317968-2F2E-C447-3805-2D1590D6519B}"/>
              </a:ext>
            </a:extLst>
          </p:cNvPr>
          <p:cNvSpPr>
            <a:spLocks noGrp="1"/>
          </p:cNvSpPr>
          <p:nvPr>
            <p:ph type="ftr" sz="quarter" idx="11"/>
          </p:nvPr>
        </p:nvSpPr>
        <p:spPr>
          <a:xfrm>
            <a:off x="4038600" y="6176963"/>
            <a:ext cx="4114800" cy="365125"/>
          </a:xfrm>
          <a:prstGeom prst="rect">
            <a:avLst/>
          </a:prstGeom>
        </p:spPr>
        <p:txBody>
          <a:bodyPr/>
          <a:lstStyle>
            <a:lvl1pPr marL="0" algn="ctr" defTabSz="914400" rtl="0" eaLnBrk="1" latinLnBrk="0" hangingPunct="1">
              <a:defRPr lang="en-US" sz="1000" kern="1200" cap="all" baseline="0" smtClean="0">
                <a:solidFill>
                  <a:schemeClr val="tx1"/>
                </a:solidFill>
                <a:latin typeface="Arial" panose="020B0604020202020204" pitchFamily="34" charset="0"/>
                <a:ea typeface="+mn-ea"/>
                <a:cs typeface="Arial" panose="020B0604020202020204" pitchFamily="34" charset="0"/>
              </a:defRPr>
            </a:lvl1pPr>
          </a:lstStyle>
          <a:p>
            <a:r>
              <a:rPr lang="en-US"/>
              <a:t>Confidential &amp; Proprietary</a:t>
            </a:r>
          </a:p>
        </p:txBody>
      </p:sp>
      <p:pic>
        <p:nvPicPr>
          <p:cNvPr id="10" name="Picture 2" descr="AASHE Logo - The Association for the Advancement of Sustainability in ...">
            <a:extLst>
              <a:ext uri="{FF2B5EF4-FFF2-40B4-BE49-F238E27FC236}">
                <a16:creationId xmlns:a16="http://schemas.microsoft.com/office/drawing/2014/main" id="{BD9154F2-49AA-C8FD-7C46-3C5D74C931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8191" y="6004493"/>
            <a:ext cx="891075" cy="70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56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45A1-5646-4F36-C72B-81899D4C5207}"/>
              </a:ext>
            </a:extLst>
          </p:cNvPr>
          <p:cNvSpPr>
            <a:spLocks noGrp="1"/>
          </p:cNvSpPr>
          <p:nvPr>
            <p:ph type="title"/>
          </p:nvPr>
        </p:nvSpPr>
        <p:spPr>
          <a:xfrm>
            <a:off x="548640" y="365760"/>
            <a:ext cx="10934699" cy="620225"/>
          </a:xfrm>
        </p:spPr>
        <p:txBody>
          <a:bodyPr/>
          <a:lstStyle/>
          <a:p>
            <a:r>
              <a:rPr lang="en-US" dirty="0"/>
              <a:t>Click to edit Master title style</a:t>
            </a:r>
          </a:p>
        </p:txBody>
      </p:sp>
      <p:sp>
        <p:nvSpPr>
          <p:cNvPr id="3" name="Text Placeholder 8">
            <a:extLst>
              <a:ext uri="{FF2B5EF4-FFF2-40B4-BE49-F238E27FC236}">
                <a16:creationId xmlns:a16="http://schemas.microsoft.com/office/drawing/2014/main" id="{0DEECABC-F525-FBE2-BE3A-CC237438274D}"/>
              </a:ext>
            </a:extLst>
          </p:cNvPr>
          <p:cNvSpPr>
            <a:spLocks noGrp="1"/>
          </p:cNvSpPr>
          <p:nvPr>
            <p:ph type="body" sz="quarter" idx="13" hasCustomPrompt="1"/>
          </p:nvPr>
        </p:nvSpPr>
        <p:spPr>
          <a:xfrm>
            <a:off x="548640" y="1013508"/>
            <a:ext cx="10934700" cy="452438"/>
          </a:xfrm>
        </p:spPr>
        <p:txBody>
          <a:bodyPr>
            <a:normAutofit/>
          </a:bodyPr>
          <a:lstStyle>
            <a:lvl1pPr marL="0" indent="0">
              <a:buNone/>
              <a:defRPr sz="2400" b="1">
                <a:solidFill>
                  <a:schemeClr val="accent1"/>
                </a:solidFill>
              </a:defRPr>
            </a:lvl1pPr>
          </a:lstStyle>
          <a:p>
            <a:pPr lvl="0"/>
            <a:r>
              <a:rPr lang="en-US"/>
              <a:t>Subtitle</a:t>
            </a:r>
          </a:p>
        </p:txBody>
      </p:sp>
      <p:sp>
        <p:nvSpPr>
          <p:cNvPr id="4" name="Slide Number Placeholder 5">
            <a:extLst>
              <a:ext uri="{FF2B5EF4-FFF2-40B4-BE49-F238E27FC236}">
                <a16:creationId xmlns:a16="http://schemas.microsoft.com/office/drawing/2014/main" id="{C3A05063-ED19-D49C-EDCE-F3C569367455}"/>
              </a:ext>
            </a:extLst>
          </p:cNvPr>
          <p:cNvSpPr>
            <a:spLocks noGrp="1"/>
          </p:cNvSpPr>
          <p:nvPr>
            <p:ph type="sldNum" sz="quarter" idx="12"/>
          </p:nvPr>
        </p:nvSpPr>
        <p:spPr>
          <a:xfrm>
            <a:off x="9436231" y="6176963"/>
            <a:ext cx="2110999" cy="365125"/>
          </a:xfrm>
          <a:prstGeom prst="rect">
            <a:avLst/>
          </a:prstGeom>
        </p:spPr>
        <p:txBody>
          <a:bodyPr/>
          <a:lstStyle>
            <a:lvl1pPr>
              <a:defRPr lang="en-US" sz="1000" kern="1200" cap="all" baseline="0" dirty="0">
                <a:solidFill>
                  <a:schemeClr val="tx1"/>
                </a:solidFill>
                <a:latin typeface="Arial" panose="020B0604020202020204" pitchFamily="34" charset="0"/>
                <a:ea typeface="+mn-ea"/>
                <a:cs typeface="Arial" panose="020B0604020202020204" pitchFamily="34" charset="0"/>
              </a:defRPr>
            </a:lvl1pPr>
          </a:lstStyle>
          <a:p>
            <a:fld id="{B8ABFA30-FF27-415C-B557-1D977D7BFC9A}" type="slidenum">
              <a:rPr smtClean="0"/>
              <a:pPr/>
              <a:t>‹#›</a:t>
            </a:fld>
            <a:endParaRPr/>
          </a:p>
        </p:txBody>
      </p:sp>
      <p:sp>
        <p:nvSpPr>
          <p:cNvPr id="5" name="Footer Placeholder 4">
            <a:extLst>
              <a:ext uri="{FF2B5EF4-FFF2-40B4-BE49-F238E27FC236}">
                <a16:creationId xmlns:a16="http://schemas.microsoft.com/office/drawing/2014/main" id="{C7A214C2-A9C4-F9A9-9710-DB3577A14DBA}"/>
              </a:ext>
            </a:extLst>
          </p:cNvPr>
          <p:cNvSpPr>
            <a:spLocks noGrp="1"/>
          </p:cNvSpPr>
          <p:nvPr>
            <p:ph type="ftr" sz="quarter" idx="11"/>
          </p:nvPr>
        </p:nvSpPr>
        <p:spPr>
          <a:xfrm>
            <a:off x="4038600" y="6176963"/>
            <a:ext cx="4114800" cy="365125"/>
          </a:xfrm>
          <a:prstGeom prst="rect">
            <a:avLst/>
          </a:prstGeom>
        </p:spPr>
        <p:txBody>
          <a:bodyPr/>
          <a:lstStyle>
            <a:lvl1pPr marL="0" algn="ctr" defTabSz="914400" rtl="0" eaLnBrk="1" latinLnBrk="0" hangingPunct="1">
              <a:defRPr lang="en-US" sz="1000" kern="1200" cap="all" baseline="0" smtClean="0">
                <a:solidFill>
                  <a:schemeClr val="tx1"/>
                </a:solidFill>
                <a:latin typeface="Arial" panose="020B0604020202020204" pitchFamily="34" charset="0"/>
                <a:ea typeface="+mn-ea"/>
                <a:cs typeface="Arial" panose="020B0604020202020204" pitchFamily="34" charset="0"/>
              </a:defRPr>
            </a:lvl1pPr>
          </a:lstStyle>
          <a:p>
            <a:r>
              <a:rPr lang="en-US"/>
              <a:t>Confidential &amp; Proprietary</a:t>
            </a:r>
          </a:p>
        </p:txBody>
      </p:sp>
      <p:pic>
        <p:nvPicPr>
          <p:cNvPr id="6" name="Picture 2" descr="AASHE Logo - The Association for the Advancement of Sustainability in ...">
            <a:extLst>
              <a:ext uri="{FF2B5EF4-FFF2-40B4-BE49-F238E27FC236}">
                <a16:creationId xmlns:a16="http://schemas.microsoft.com/office/drawing/2014/main" id="{F66DEB12-A538-BAE7-B0D3-D5FEE038F9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8191" y="6004493"/>
            <a:ext cx="891075" cy="70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093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FB71D-D3E1-2219-8810-EAB29E160E02}"/>
              </a:ext>
            </a:extLst>
          </p:cNvPr>
          <p:cNvSpPr>
            <a:spLocks noGrp="1" noRot="1" noMove="1" noResize="1" noEditPoints="1" noAdjustHandles="1" noChangeArrowheads="1" noChangeShapeType="1"/>
          </p:cNvSpPr>
          <p:nvPr>
            <p:ph type="title"/>
          </p:nvPr>
        </p:nvSpPr>
        <p:spPr>
          <a:xfrm>
            <a:off x="644769" y="365760"/>
            <a:ext cx="10934699" cy="62022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6C8C105-02D0-CF2E-B697-499BECFB62A8}"/>
              </a:ext>
            </a:extLst>
          </p:cNvPr>
          <p:cNvSpPr>
            <a:spLocks noGrp="1"/>
          </p:cNvSpPr>
          <p:nvPr>
            <p:ph type="body" idx="1"/>
          </p:nvPr>
        </p:nvSpPr>
        <p:spPr>
          <a:xfrm>
            <a:off x="644770" y="1825625"/>
            <a:ext cx="10930302" cy="38981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14CFB949-FDFB-91C0-7289-6B89DC024D9F}"/>
              </a:ext>
            </a:extLst>
          </p:cNvPr>
          <p:cNvSpPr>
            <a:spLocks noGrp="1"/>
          </p:cNvSpPr>
          <p:nvPr>
            <p:ph type="ftr" sz="quarter" idx="3"/>
          </p:nvPr>
        </p:nvSpPr>
        <p:spPr>
          <a:xfrm>
            <a:off x="4038600" y="6185857"/>
            <a:ext cx="4114800" cy="365125"/>
          </a:xfrm>
          <a:prstGeom prst="rect">
            <a:avLst/>
          </a:prstGeom>
        </p:spPr>
        <p:txBody>
          <a:bodyPr vert="horz" lIns="91440" tIns="45720" rIns="91440" bIns="45720" rtlCol="0" anchor="b"/>
          <a:lstStyle>
            <a:lvl1pPr marL="0" algn="ctr" defTabSz="914400" rtl="0" eaLnBrk="1" latinLnBrk="0" hangingPunct="1">
              <a:defRPr lang="en-US" sz="1000" kern="1200" cap="all" baseline="0" smtClean="0">
                <a:solidFill>
                  <a:schemeClr val="tx1"/>
                </a:solidFill>
                <a:latin typeface="Arial" panose="020B0604020202020204" pitchFamily="34" charset="0"/>
                <a:ea typeface="+mn-ea"/>
                <a:cs typeface="Arial" panose="020B0604020202020204" pitchFamily="34" charset="0"/>
              </a:defRPr>
            </a:lvl1pPr>
          </a:lstStyle>
          <a:p>
            <a:r>
              <a:rPr lang="en-US"/>
              <a:t>Confidential &amp; Proprietary</a:t>
            </a:r>
          </a:p>
        </p:txBody>
      </p:sp>
      <p:sp>
        <p:nvSpPr>
          <p:cNvPr id="6" name="Slide Number Placeholder 5">
            <a:extLst>
              <a:ext uri="{FF2B5EF4-FFF2-40B4-BE49-F238E27FC236}">
                <a16:creationId xmlns:a16="http://schemas.microsoft.com/office/drawing/2014/main" id="{0CBEFF04-C536-4B12-F160-132C28380C40}"/>
              </a:ext>
            </a:extLst>
          </p:cNvPr>
          <p:cNvSpPr>
            <a:spLocks noGrp="1"/>
          </p:cNvSpPr>
          <p:nvPr>
            <p:ph type="sldNum" sz="quarter" idx="4"/>
          </p:nvPr>
        </p:nvSpPr>
        <p:spPr>
          <a:xfrm>
            <a:off x="8606204" y="6185857"/>
            <a:ext cx="2968868" cy="365125"/>
          </a:xfrm>
          <a:prstGeom prst="rect">
            <a:avLst/>
          </a:prstGeom>
        </p:spPr>
        <p:txBody>
          <a:bodyPr vert="horz" lIns="91440" tIns="45720" rIns="91440" bIns="45720" rtlCol="0" anchor="b"/>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4EE92F5F-6056-49BE-8DEE-DFA5854A7A00}" type="slidenum">
              <a:rPr lang="en-US" smtClean="0"/>
              <a:pPr/>
              <a:t>‹#›</a:t>
            </a:fld>
            <a:endParaRPr lang="en-US"/>
          </a:p>
        </p:txBody>
      </p:sp>
      <p:pic>
        <p:nvPicPr>
          <p:cNvPr id="12" name="Picture 11">
            <a:extLst>
              <a:ext uri="{FF2B5EF4-FFF2-40B4-BE49-F238E27FC236}">
                <a16:creationId xmlns:a16="http://schemas.microsoft.com/office/drawing/2014/main" id="{3C9B32D0-C3FA-C64A-2DE3-0536FB6F4C2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616928" y="6176584"/>
            <a:ext cx="1610986" cy="451396"/>
          </a:xfrm>
          <a:prstGeom prst="rect">
            <a:avLst/>
          </a:prstGeom>
        </p:spPr>
      </p:pic>
    </p:spTree>
    <p:extLst>
      <p:ext uri="{BB962C8B-B14F-4D97-AF65-F5344CB8AC3E}">
        <p14:creationId xmlns:p14="http://schemas.microsoft.com/office/powerpoint/2010/main" val="89833996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43" r:id="rId3"/>
    <p:sldLayoutId id="2147483733" r:id="rId4"/>
    <p:sldLayoutId id="2147483734" r:id="rId5"/>
    <p:sldLayoutId id="2147483735" r:id="rId6"/>
    <p:sldLayoutId id="2147483736" r:id="rId7"/>
    <p:sldLayoutId id="2147483738" r:id="rId8"/>
    <p:sldLayoutId id="2147483739" r:id="rId9"/>
    <p:sldLayoutId id="2147483740" r:id="rId10"/>
    <p:sldLayoutId id="2147483741" r:id="rId11"/>
    <p:sldLayoutId id="2147483742" r:id="rId12"/>
  </p:sldLayoutIdLst>
  <p:hf hdr="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gt;"/>
        <a:defRPr sz="2000" kern="1200">
          <a:solidFill>
            <a:schemeClr val="tx1"/>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hyperlink" Target="https://www.brown.edu/news/2020-06-11/wind" TargetMode="External"/><Relationship Id="rId7" Type="http://schemas.openxmlformats.org/officeDocument/2006/relationships/image" Target="../media/image15.emf"/><Relationship Id="rId12" Type="http://schemas.openxmlformats.org/officeDocument/2006/relationships/image" Target="../media/image26.jpg"/><Relationship Id="rId2" Type="http://schemas.openxmlformats.org/officeDocument/2006/relationships/hyperlink" Target="https://www.brown.edu/news/2019-01-17/renewable" TargetMode="Externa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14.emf"/><Relationship Id="rId5" Type="http://schemas.openxmlformats.org/officeDocument/2006/relationships/image" Target="../media/image20.png"/><Relationship Id="rId10" Type="http://schemas.openxmlformats.org/officeDocument/2006/relationships/image" Target="../media/image17.svg"/><Relationship Id="rId4" Type="http://schemas.openxmlformats.org/officeDocument/2006/relationships/image" Target="../media/image24.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8.png"/><Relationship Id="rId7"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25.emf"/><Relationship Id="rId4" Type="http://schemas.openxmlformats.org/officeDocument/2006/relationships/image" Target="../media/image29.emf"/><Relationship Id="rId9" Type="http://schemas.openxmlformats.org/officeDocument/2006/relationships/image" Target="../media/image15.emf"/></Relationships>
</file>

<file path=ppt/slides/_rels/slide1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hyperlink" Target="https://www.tep.com/news/tep-ua-announce-clean-energy-partnership/" TargetMode="External"/><Relationship Id="rId7" Type="http://schemas.openxmlformats.org/officeDocument/2006/relationships/image" Target="../media/image29.emf"/><Relationship Id="rId2" Type="http://schemas.openxmlformats.org/officeDocument/2006/relationships/image" Target="../media/image30.jp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14.emf"/><Relationship Id="rId4" Type="http://schemas.openxmlformats.org/officeDocument/2006/relationships/image" Target="../media/image25.emf"/><Relationship Id="rId9" Type="http://schemas.openxmlformats.org/officeDocument/2006/relationships/image" Target="../media/image32.jp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1.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29.emf"/><Relationship Id="rId4" Type="http://schemas.openxmlformats.org/officeDocument/2006/relationships/image" Target="../media/image35.png"/><Relationship Id="rId9"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cohoclimate.com/blog/ppas-explained/" TargetMode="External"/><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svg"/><Relationship Id="rId2" Type="http://schemas.openxmlformats.org/officeDocument/2006/relationships/image" Target="../media/image14.emf"/><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sv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9D56B64-B85C-5174-DA01-38005059D7DE}"/>
              </a:ext>
            </a:extLst>
          </p:cNvPr>
          <p:cNvSpPr>
            <a:spLocks noGrp="1"/>
          </p:cNvSpPr>
          <p:nvPr>
            <p:ph type="subTitle" idx="1"/>
          </p:nvPr>
        </p:nvSpPr>
        <p:spPr>
          <a:xfrm>
            <a:off x="548640" y="4421370"/>
            <a:ext cx="5483565" cy="489297"/>
          </a:xfrm>
        </p:spPr>
        <p:txBody>
          <a:bodyPr anchor="t"/>
          <a:lstStyle/>
          <a:p>
            <a:r>
              <a:rPr lang="en-US" dirty="0"/>
              <a:t>Many approaches to making impact</a:t>
            </a:r>
          </a:p>
        </p:txBody>
      </p:sp>
      <p:sp>
        <p:nvSpPr>
          <p:cNvPr id="3" name="Title 2">
            <a:extLst>
              <a:ext uri="{FF2B5EF4-FFF2-40B4-BE49-F238E27FC236}">
                <a16:creationId xmlns:a16="http://schemas.microsoft.com/office/drawing/2014/main" id="{DF927988-82FD-D7B8-32B1-4512237DD546}"/>
              </a:ext>
            </a:extLst>
          </p:cNvPr>
          <p:cNvSpPr>
            <a:spLocks noGrp="1"/>
          </p:cNvSpPr>
          <p:nvPr>
            <p:ph type="title"/>
          </p:nvPr>
        </p:nvSpPr>
        <p:spPr>
          <a:xfrm>
            <a:off x="548640" y="2537288"/>
            <a:ext cx="5464198" cy="1750476"/>
          </a:xfrm>
        </p:spPr>
        <p:txBody>
          <a:bodyPr/>
          <a:lstStyle/>
          <a:p>
            <a:r>
              <a:rPr lang="en-US" sz="4800" dirty="0">
                <a:solidFill>
                  <a:schemeClr val="accent1"/>
                </a:solidFill>
              </a:rPr>
              <a:t>The State of Renewable Energy In Higher Education</a:t>
            </a:r>
          </a:p>
        </p:txBody>
      </p:sp>
      <p:sp>
        <p:nvSpPr>
          <p:cNvPr id="4" name="Date Placeholder 3">
            <a:extLst>
              <a:ext uri="{FF2B5EF4-FFF2-40B4-BE49-F238E27FC236}">
                <a16:creationId xmlns:a16="http://schemas.microsoft.com/office/drawing/2014/main" id="{5976D193-922D-8EF4-1BDF-2FDCA37884E6}"/>
              </a:ext>
            </a:extLst>
          </p:cNvPr>
          <p:cNvSpPr>
            <a:spLocks noGrp="1"/>
          </p:cNvSpPr>
          <p:nvPr>
            <p:ph type="dt" sz="half" idx="10"/>
          </p:nvPr>
        </p:nvSpPr>
        <p:spPr>
          <a:xfrm>
            <a:off x="548640" y="5946763"/>
            <a:ext cx="2743200" cy="231520"/>
          </a:xfrm>
        </p:spPr>
        <p:txBody>
          <a:bodyPr/>
          <a:lstStyle/>
          <a:p>
            <a:r>
              <a:rPr lang="en-US" dirty="0"/>
              <a:t>March 22, 2023</a:t>
            </a:r>
          </a:p>
        </p:txBody>
      </p:sp>
      <p:pic>
        <p:nvPicPr>
          <p:cNvPr id="9" name="Picture Placeholder 8">
            <a:extLst>
              <a:ext uri="{FF2B5EF4-FFF2-40B4-BE49-F238E27FC236}">
                <a16:creationId xmlns:a16="http://schemas.microsoft.com/office/drawing/2014/main" id="{5522861A-519E-DC76-9C67-278B51B8552C}"/>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a:stretch/>
        </p:blipFill>
        <p:spPr>
          <a:xfrm>
            <a:off x="6949440" y="0"/>
            <a:ext cx="4546600" cy="6156325"/>
          </a:xfrm>
        </p:spPr>
      </p:pic>
      <p:pic>
        <p:nvPicPr>
          <p:cNvPr id="1026" name="Picture 2" descr="AASHE Logo - The Association for the Advancement of Sustainability in ...">
            <a:extLst>
              <a:ext uri="{FF2B5EF4-FFF2-40B4-BE49-F238E27FC236}">
                <a16:creationId xmlns:a16="http://schemas.microsoft.com/office/drawing/2014/main" id="{EE02139B-01E0-9BA9-7E69-295320F60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6614" y="418651"/>
            <a:ext cx="1712208" cy="135264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1">
            <a:extLst>
              <a:ext uri="{FF2B5EF4-FFF2-40B4-BE49-F238E27FC236}">
                <a16:creationId xmlns:a16="http://schemas.microsoft.com/office/drawing/2014/main" id="{09C4212F-00C5-D97D-26D4-9C80918D8C78}"/>
              </a:ext>
            </a:extLst>
          </p:cNvPr>
          <p:cNvSpPr txBox="1">
            <a:spLocks/>
          </p:cNvSpPr>
          <p:nvPr/>
        </p:nvSpPr>
        <p:spPr>
          <a:xfrm>
            <a:off x="529273" y="5289994"/>
            <a:ext cx="5483565" cy="489297"/>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0" dirty="0"/>
              <a:t>Chris O’Brien &amp; Victoria Jenkins</a:t>
            </a:r>
          </a:p>
        </p:txBody>
      </p:sp>
    </p:spTree>
    <p:extLst>
      <p:ext uri="{BB962C8B-B14F-4D97-AF65-F5344CB8AC3E}">
        <p14:creationId xmlns:p14="http://schemas.microsoft.com/office/powerpoint/2010/main" val="975051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5FA1-5EDF-07A9-99C2-6441831C8792}"/>
              </a:ext>
            </a:extLst>
          </p:cNvPr>
          <p:cNvSpPr>
            <a:spLocks noGrp="1"/>
          </p:cNvSpPr>
          <p:nvPr>
            <p:ph type="title"/>
          </p:nvPr>
        </p:nvSpPr>
        <p:spPr/>
        <p:txBody>
          <a:bodyPr/>
          <a:lstStyle/>
          <a:p>
            <a:r>
              <a:rPr lang="en-US" sz="4000" dirty="0">
                <a:latin typeface="Arial"/>
                <a:cs typeface="Arial"/>
              </a:rPr>
              <a:t>Brown University</a:t>
            </a:r>
            <a:endParaRPr lang="en-US" dirty="0"/>
          </a:p>
        </p:txBody>
      </p:sp>
      <p:sp>
        <p:nvSpPr>
          <p:cNvPr id="5" name="Slide Number Placeholder 4">
            <a:extLst>
              <a:ext uri="{FF2B5EF4-FFF2-40B4-BE49-F238E27FC236}">
                <a16:creationId xmlns:a16="http://schemas.microsoft.com/office/drawing/2014/main" id="{2F77DCBE-F214-7449-6B35-41B0F717F782}"/>
              </a:ext>
            </a:extLst>
          </p:cNvPr>
          <p:cNvSpPr>
            <a:spLocks noGrp="1"/>
          </p:cNvSpPr>
          <p:nvPr>
            <p:ph type="sldNum" sz="quarter" idx="12"/>
          </p:nvPr>
        </p:nvSpPr>
        <p:spPr/>
        <p:txBody>
          <a:bodyPr/>
          <a:lstStyle/>
          <a:p>
            <a:fld id="{B8ABFA30-FF27-415C-B557-1D977D7BFC9A}" type="slidenum">
              <a:rPr lang="en-US" smtClean="0"/>
              <a:pPr/>
              <a:t>10</a:t>
            </a:fld>
            <a:endParaRPr lang="en-US"/>
          </a:p>
        </p:txBody>
      </p:sp>
      <p:sp>
        <p:nvSpPr>
          <p:cNvPr id="6" name="Text Placeholder 5">
            <a:extLst>
              <a:ext uri="{FF2B5EF4-FFF2-40B4-BE49-F238E27FC236}">
                <a16:creationId xmlns:a16="http://schemas.microsoft.com/office/drawing/2014/main" id="{14C0C717-D0FF-CF63-B1C6-D75719379E5E}"/>
              </a:ext>
            </a:extLst>
          </p:cNvPr>
          <p:cNvSpPr>
            <a:spLocks noGrp="1"/>
          </p:cNvSpPr>
          <p:nvPr>
            <p:ph type="body" sz="quarter" idx="13"/>
          </p:nvPr>
        </p:nvSpPr>
        <p:spPr/>
        <p:txBody>
          <a:bodyPr>
            <a:normAutofit lnSpcReduction="10000"/>
          </a:bodyPr>
          <a:lstStyle/>
          <a:p>
            <a:r>
              <a:rPr lang="en-US" dirty="0"/>
              <a:t>Large-Scale Community Solar</a:t>
            </a:r>
          </a:p>
        </p:txBody>
      </p:sp>
      <p:sp>
        <p:nvSpPr>
          <p:cNvPr id="11" name="Rectangle 10">
            <a:extLst>
              <a:ext uri="{FF2B5EF4-FFF2-40B4-BE49-F238E27FC236}">
                <a16:creationId xmlns:a16="http://schemas.microsoft.com/office/drawing/2014/main" id="{F39905D6-8EA5-0BF0-33EC-C614AF5EE318}"/>
              </a:ext>
            </a:extLst>
          </p:cNvPr>
          <p:cNvSpPr/>
          <p:nvPr/>
        </p:nvSpPr>
        <p:spPr>
          <a:xfrm>
            <a:off x="4189689" y="1688946"/>
            <a:ext cx="7586300" cy="2989344"/>
          </a:xfrm>
          <a:prstGeom prst="rect">
            <a:avLst/>
          </a:prstGeom>
        </p:spPr>
        <p:txBody>
          <a:bodyPr wrap="square">
            <a:spAutoFit/>
          </a:bodyPr>
          <a:lstStyle/>
          <a:p>
            <a:pPr>
              <a:lnSpc>
                <a:spcPct val="120000"/>
              </a:lnSpc>
              <a:spcAft>
                <a:spcPts val="600"/>
              </a:spcAft>
              <a:buSzPts val="1000"/>
              <a:tabLst>
                <a:tab pos="914400" algn="l"/>
              </a:tabLst>
            </a:pPr>
            <a:r>
              <a:rPr lang="en-US" sz="1400" dirty="0">
                <a:latin typeface="Arial" panose="020B0604020202020204" pitchFamily="34" charset="0"/>
                <a:ea typeface="Calibri" panose="020F0502020204030204" pitchFamily="34" charset="0"/>
                <a:cs typeface="Arial" panose="020B0604020202020204" pitchFamily="34" charset="0"/>
              </a:rPr>
              <a:t>In 2019 and 2021, Brown entered into </a:t>
            </a:r>
            <a:r>
              <a:rPr lang="en-US" sz="1400" dirty="0">
                <a:latin typeface="Arial" panose="020B0604020202020204" pitchFamily="34" charset="0"/>
                <a:ea typeface="Calibri" panose="020F0502020204030204" pitchFamily="34" charset="0"/>
                <a:cs typeface="Arial" panose="020B0604020202020204" pitchFamily="34" charset="0"/>
                <a:hlinkClick r:id="rId2"/>
              </a:rPr>
              <a:t>three renewable electricity purchase agreements </a:t>
            </a:r>
            <a:r>
              <a:rPr lang="en-US" sz="1400" dirty="0">
                <a:latin typeface="Arial" panose="020B0604020202020204" pitchFamily="34" charset="0"/>
                <a:ea typeface="Calibri" panose="020F0502020204030204" pitchFamily="34" charset="0"/>
                <a:cs typeface="Arial" panose="020B0604020202020204" pitchFamily="34" charset="0"/>
              </a:rPr>
              <a:t>and one market-based wind project that will offset 100% of Brown’s on-campus electricity use through 2027. Electricity usage accounts for around forty percent of the University’s campus emissions. Like other community solar projects, the North Kingstown project is near campus, on a former gravel pit (photo at left), and it is financially integrated into Brown’s electricity bills. But, unlike other community solar projects, it is large at 50-megawatt (DC), and Brown is the sole </a:t>
            </a:r>
            <a:r>
              <a:rPr lang="en-US" sz="1400" dirty="0" err="1">
                <a:latin typeface="Arial" panose="020B0604020202020204" pitchFamily="34" charset="0"/>
                <a:ea typeface="Calibri" panose="020F0502020204030204" pitchFamily="34" charset="0"/>
                <a:cs typeface="Arial" panose="020B0604020202020204" pitchFamily="34" charset="0"/>
              </a:rPr>
              <a:t>offtaker</a:t>
            </a:r>
            <a:r>
              <a:rPr lang="en-US" sz="1400" dirty="0">
                <a:latin typeface="Arial" panose="020B0604020202020204" pitchFamily="34" charset="0"/>
                <a:ea typeface="Calibri" panose="020F0502020204030204" pitchFamily="34" charset="0"/>
                <a:cs typeface="Arial" panose="020B0604020202020204" pitchFamily="34" charset="0"/>
              </a:rPr>
              <a:t>, with the project generating the majority of campus electricity. </a:t>
            </a:r>
          </a:p>
          <a:p>
            <a:pPr>
              <a:lnSpc>
                <a:spcPct val="120000"/>
              </a:lnSpc>
              <a:spcAft>
                <a:spcPts val="600"/>
              </a:spcAft>
              <a:buSzPts val="1000"/>
              <a:tabLst>
                <a:tab pos="914400" algn="l"/>
              </a:tabLst>
            </a:pPr>
            <a:r>
              <a:rPr lang="en-US" sz="1400" dirty="0">
                <a:latin typeface="Arial" panose="020B0604020202020204" pitchFamily="34" charset="0"/>
                <a:ea typeface="Calibri" panose="020F0502020204030204" pitchFamily="34" charset="0"/>
                <a:cs typeface="Arial" panose="020B0604020202020204" pitchFamily="34" charset="0"/>
              </a:rPr>
              <a:t>The remaining electricity use will be offset by two smaller R.I. solar projects and an agreement with a </a:t>
            </a:r>
            <a:r>
              <a:rPr lang="en-US" sz="1400" dirty="0">
                <a:latin typeface="Arial" panose="020B0604020202020204" pitchFamily="34" charset="0"/>
                <a:ea typeface="Calibri" panose="020F0502020204030204" pitchFamily="34" charset="0"/>
                <a:cs typeface="Arial" panose="020B0604020202020204" pitchFamily="34" charset="0"/>
                <a:hlinkClick r:id="rId3"/>
              </a:rPr>
              <a:t>Texas-based wind farm</a:t>
            </a:r>
            <a:r>
              <a:rPr lang="en-US" sz="1400" dirty="0">
                <a:latin typeface="Arial" panose="020B0604020202020204" pitchFamily="34" charset="0"/>
                <a:ea typeface="Calibri" panose="020F0502020204030204" pitchFamily="34" charset="0"/>
                <a:cs typeface="Arial" panose="020B0604020202020204" pitchFamily="34" charset="0"/>
              </a:rPr>
              <a:t>, which began operating in summer 2020. Those projects, along with a thermal efficiency project completed in 2020, will cut campus emissions by approximately 27,000 metric tons per year — the equivalent of taking 5,800 cars off the road.</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D931FCB5-A39E-9A62-F10E-181D49501085}"/>
              </a:ext>
            </a:extLst>
          </p:cNvPr>
          <p:cNvGrpSpPr/>
          <p:nvPr/>
        </p:nvGrpSpPr>
        <p:grpSpPr>
          <a:xfrm>
            <a:off x="2843381" y="5055472"/>
            <a:ext cx="2058654" cy="845355"/>
            <a:chOff x="3324396" y="4129068"/>
            <a:chExt cx="2517101" cy="1033609"/>
          </a:xfrm>
        </p:grpSpPr>
        <p:sp>
          <p:nvSpPr>
            <p:cNvPr id="52" name="Rectangle 51">
              <a:extLst>
                <a:ext uri="{FF2B5EF4-FFF2-40B4-BE49-F238E27FC236}">
                  <a16:creationId xmlns:a16="http://schemas.microsoft.com/office/drawing/2014/main" id="{5E9E5A45-9C8F-3FE4-D505-AF1B80EACA64}"/>
                </a:ext>
              </a:extLst>
            </p:cNvPr>
            <p:cNvSpPr/>
            <p:nvPr/>
          </p:nvSpPr>
          <p:spPr>
            <a:xfrm>
              <a:off x="3324396" y="4160043"/>
              <a:ext cx="2517101" cy="1002634"/>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3" name="Rectangle 52">
              <a:extLst>
                <a:ext uri="{FF2B5EF4-FFF2-40B4-BE49-F238E27FC236}">
                  <a16:creationId xmlns:a16="http://schemas.microsoft.com/office/drawing/2014/main" id="{94294BED-E942-575B-EFA2-71ACF6B1671C}"/>
                </a:ext>
              </a:extLst>
            </p:cNvPr>
            <p:cNvSpPr/>
            <p:nvPr/>
          </p:nvSpPr>
          <p:spPr>
            <a:xfrm>
              <a:off x="3324396" y="4160042"/>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Subtitle 2">
              <a:extLst>
                <a:ext uri="{FF2B5EF4-FFF2-40B4-BE49-F238E27FC236}">
                  <a16:creationId xmlns:a16="http://schemas.microsoft.com/office/drawing/2014/main" id="{EBBE7C5E-D2DE-BA7D-E716-08F2365A9A92}"/>
                </a:ext>
              </a:extLst>
            </p:cNvPr>
            <p:cNvSpPr txBox="1">
              <a:spLocks/>
            </p:cNvSpPr>
            <p:nvPr/>
          </p:nvSpPr>
          <p:spPr>
            <a:xfrm>
              <a:off x="3324396" y="4129068"/>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Project Timeline</a:t>
              </a:r>
            </a:p>
            <a:p>
              <a:pPr>
                <a:lnSpc>
                  <a:spcPct val="130000"/>
                </a:lnSpc>
              </a:pPr>
              <a:endParaRPr lang="en-US" sz="300" b="1" dirty="0">
                <a:solidFill>
                  <a:srgbClr val="023553"/>
                </a:solidFill>
                <a:latin typeface="Arial"/>
                <a:cs typeface="Arial"/>
              </a:endParaRPr>
            </a:p>
            <a:p>
              <a:pPr>
                <a:lnSpc>
                  <a:spcPct val="200000"/>
                </a:lnSpc>
              </a:pPr>
              <a:r>
                <a:rPr lang="en-US" sz="1100" dirty="0">
                  <a:solidFill>
                    <a:srgbClr val="023553"/>
                  </a:solidFill>
                  <a:latin typeface="Arial"/>
                  <a:cs typeface="Arial"/>
                </a:rPr>
                <a:t>           2-3 Years</a:t>
              </a:r>
            </a:p>
            <a:p>
              <a:pPr algn="l">
                <a:lnSpc>
                  <a:spcPct val="130000"/>
                </a:lnSpc>
              </a:pPr>
              <a:endParaRPr lang="en-US" sz="950" dirty="0">
                <a:solidFill>
                  <a:srgbClr val="FFFFFF"/>
                </a:solidFill>
                <a:latin typeface="Arial"/>
                <a:cs typeface="Arial"/>
              </a:endParaRPr>
            </a:p>
          </p:txBody>
        </p:sp>
      </p:grpSp>
      <p:pic>
        <p:nvPicPr>
          <p:cNvPr id="2050" name="Picture 2" descr="Brown University Logo - LogoDix">
            <a:extLst>
              <a:ext uri="{FF2B5EF4-FFF2-40B4-BE49-F238E27FC236}">
                <a16:creationId xmlns:a16="http://schemas.microsoft.com/office/drawing/2014/main" id="{06C34175-0907-098E-A30B-51EE05598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8678" y="300274"/>
            <a:ext cx="2028552" cy="980467"/>
          </a:xfrm>
          <a:prstGeom prst="rect">
            <a:avLst/>
          </a:prstGeom>
          <a:noFill/>
          <a:extLst>
            <a:ext uri="{909E8E84-426E-40DD-AFC4-6F175D3DCCD1}">
              <a14:hiddenFill xmlns:a14="http://schemas.microsoft.com/office/drawing/2010/main">
                <a:solidFill>
                  <a:srgbClr val="FFFFFF"/>
                </a:solidFill>
              </a14:hiddenFill>
            </a:ext>
          </a:extLst>
        </p:spPr>
      </p:pic>
      <p:grpSp>
        <p:nvGrpSpPr>
          <p:cNvPr id="98" name="Group 97">
            <a:extLst>
              <a:ext uri="{FF2B5EF4-FFF2-40B4-BE49-F238E27FC236}">
                <a16:creationId xmlns:a16="http://schemas.microsoft.com/office/drawing/2014/main" id="{75348C39-9DA8-97EA-887F-E38627AE6B22}"/>
              </a:ext>
            </a:extLst>
          </p:cNvPr>
          <p:cNvGrpSpPr/>
          <p:nvPr/>
        </p:nvGrpSpPr>
        <p:grpSpPr>
          <a:xfrm>
            <a:off x="7206450" y="5072174"/>
            <a:ext cx="2058654" cy="837223"/>
            <a:chOff x="644525" y="6050053"/>
            <a:chExt cx="2058654" cy="837223"/>
          </a:xfrm>
        </p:grpSpPr>
        <p:grpSp>
          <p:nvGrpSpPr>
            <p:cNvPr id="99" name="Group 98">
              <a:extLst>
                <a:ext uri="{FF2B5EF4-FFF2-40B4-BE49-F238E27FC236}">
                  <a16:creationId xmlns:a16="http://schemas.microsoft.com/office/drawing/2014/main" id="{9339CAEC-D6FB-BDDE-8555-37F90E481551}"/>
                </a:ext>
              </a:extLst>
            </p:cNvPr>
            <p:cNvGrpSpPr/>
            <p:nvPr/>
          </p:nvGrpSpPr>
          <p:grpSpPr>
            <a:xfrm>
              <a:off x="644525" y="6050053"/>
              <a:ext cx="2058654" cy="837223"/>
              <a:chOff x="664878" y="5339363"/>
              <a:chExt cx="2517101" cy="1023667"/>
            </a:xfrm>
          </p:grpSpPr>
          <p:sp>
            <p:nvSpPr>
              <p:cNvPr id="101" name="Rectangle 100">
                <a:extLst>
                  <a:ext uri="{FF2B5EF4-FFF2-40B4-BE49-F238E27FC236}">
                    <a16:creationId xmlns:a16="http://schemas.microsoft.com/office/drawing/2014/main" id="{957E2EA4-AEA2-8979-8455-F4D6F7328041}"/>
                  </a:ext>
                </a:extLst>
              </p:cNvPr>
              <p:cNvSpPr/>
              <p:nvPr/>
            </p:nvSpPr>
            <p:spPr>
              <a:xfrm>
                <a:off x="664878" y="5354015"/>
                <a:ext cx="2517101" cy="1002633"/>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2" name="Rectangle 101">
                <a:extLst>
                  <a:ext uri="{FF2B5EF4-FFF2-40B4-BE49-F238E27FC236}">
                    <a16:creationId xmlns:a16="http://schemas.microsoft.com/office/drawing/2014/main" id="{FEB21854-1F1C-A58D-DE20-62BFF3926F81}"/>
                  </a:ext>
                </a:extLst>
              </p:cNvPr>
              <p:cNvSpPr/>
              <p:nvPr/>
            </p:nvSpPr>
            <p:spPr>
              <a:xfrm>
                <a:off x="664878" y="5343499"/>
                <a:ext cx="2517101" cy="333042"/>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Subtitle 2">
                <a:extLst>
                  <a:ext uri="{FF2B5EF4-FFF2-40B4-BE49-F238E27FC236}">
                    <a16:creationId xmlns:a16="http://schemas.microsoft.com/office/drawing/2014/main" id="{BD039DBE-4F93-E5D9-B559-99E78830AF11}"/>
                  </a:ext>
                </a:extLst>
              </p:cNvPr>
              <p:cNvSpPr txBox="1">
                <a:spLocks/>
              </p:cNvSpPr>
              <p:nvPr/>
            </p:nvSpPr>
            <p:spPr>
              <a:xfrm>
                <a:off x="664878" y="5339363"/>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Economic Impact &amp; Savings</a:t>
                </a:r>
              </a:p>
              <a:p>
                <a:pPr>
                  <a:lnSpc>
                    <a:spcPct val="130000"/>
                  </a:lnSpc>
                </a:pPr>
                <a:endParaRPr lang="en-US" sz="300" b="1" dirty="0">
                  <a:solidFill>
                    <a:srgbClr val="023553"/>
                  </a:solidFill>
                  <a:latin typeface="Arial"/>
                  <a:cs typeface="Arial"/>
                </a:endParaRPr>
              </a:p>
              <a:p>
                <a:pPr>
                  <a:lnSpc>
                    <a:spcPct val="130000"/>
                  </a:lnSpc>
                </a:pPr>
                <a:endParaRPr lang="en-US" sz="300" b="1" dirty="0">
                  <a:solidFill>
                    <a:srgbClr val="023553"/>
                  </a:solidFill>
                  <a:latin typeface="Arial"/>
                  <a:cs typeface="Arial"/>
                </a:endParaRPr>
              </a:p>
              <a:p>
                <a:pPr>
                  <a:lnSpc>
                    <a:spcPct val="130000"/>
                  </a:lnSpc>
                </a:pPr>
                <a:endParaRPr lang="en-US" sz="300" b="1" dirty="0">
                  <a:solidFill>
                    <a:srgbClr val="023553"/>
                  </a:solidFill>
                  <a:latin typeface="Arial"/>
                  <a:cs typeface="Arial"/>
                </a:endParaRPr>
              </a:p>
              <a:p>
                <a:r>
                  <a:rPr lang="en-US" sz="1100" dirty="0">
                    <a:solidFill>
                      <a:srgbClr val="023553"/>
                    </a:solidFill>
                    <a:latin typeface="Arial"/>
                    <a:cs typeface="Arial"/>
                  </a:rPr>
                  <a:t>             Net Savings</a:t>
                </a:r>
                <a:endParaRPr lang="en-US" sz="800" dirty="0">
                  <a:solidFill>
                    <a:srgbClr val="FFFFFF"/>
                  </a:solidFill>
                  <a:latin typeface="Arial"/>
                  <a:cs typeface="Arial"/>
                </a:endParaRPr>
              </a:p>
            </p:txBody>
          </p:sp>
        </p:grpSp>
        <p:pic>
          <p:nvPicPr>
            <p:cNvPr id="100" name="Graphic 99">
              <a:extLst>
                <a:ext uri="{FF2B5EF4-FFF2-40B4-BE49-F238E27FC236}">
                  <a16:creationId xmlns:a16="http://schemas.microsoft.com/office/drawing/2014/main" id="{590CE095-AA57-633B-0CFA-89B697022DB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445" t="27622" r="26658" b="28764"/>
            <a:stretch/>
          </p:blipFill>
          <p:spPr>
            <a:xfrm>
              <a:off x="863963" y="6402614"/>
              <a:ext cx="579308" cy="417111"/>
            </a:xfrm>
            <a:prstGeom prst="rect">
              <a:avLst/>
            </a:prstGeom>
          </p:spPr>
        </p:pic>
      </p:grpSp>
      <p:grpSp>
        <p:nvGrpSpPr>
          <p:cNvPr id="8" name="Group 7">
            <a:extLst>
              <a:ext uri="{FF2B5EF4-FFF2-40B4-BE49-F238E27FC236}">
                <a16:creationId xmlns:a16="http://schemas.microsoft.com/office/drawing/2014/main" id="{2D86C213-9B95-6BA2-E5FC-119C7DB16749}"/>
              </a:ext>
            </a:extLst>
          </p:cNvPr>
          <p:cNvGrpSpPr/>
          <p:nvPr/>
        </p:nvGrpSpPr>
        <p:grpSpPr>
          <a:xfrm>
            <a:off x="9397857" y="5096888"/>
            <a:ext cx="2058655" cy="846118"/>
            <a:chOff x="5999569" y="5343140"/>
            <a:chExt cx="2517103" cy="1034542"/>
          </a:xfrm>
        </p:grpSpPr>
        <p:sp>
          <p:nvSpPr>
            <p:cNvPr id="9" name="Rectangle 8">
              <a:extLst>
                <a:ext uri="{FF2B5EF4-FFF2-40B4-BE49-F238E27FC236}">
                  <a16:creationId xmlns:a16="http://schemas.microsoft.com/office/drawing/2014/main" id="{D74B2D67-582C-97D6-3913-22448C7E63DA}"/>
                </a:ext>
              </a:extLst>
            </p:cNvPr>
            <p:cNvSpPr/>
            <p:nvPr/>
          </p:nvSpPr>
          <p:spPr>
            <a:xfrm>
              <a:off x="5999570" y="5375050"/>
              <a:ext cx="2517102" cy="1002632"/>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69440481-BECB-2F6D-7CBF-97015FDA0A78}"/>
                </a:ext>
              </a:extLst>
            </p:cNvPr>
            <p:cNvSpPr/>
            <p:nvPr/>
          </p:nvSpPr>
          <p:spPr>
            <a:xfrm>
              <a:off x="5999569" y="5343140"/>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22CEE394-5521-B6C8-AB30-102BB18F01B1}"/>
                </a:ext>
              </a:extLst>
            </p:cNvPr>
            <p:cNvSpPr txBox="1">
              <a:spLocks/>
            </p:cNvSpPr>
            <p:nvPr/>
          </p:nvSpPr>
          <p:spPr>
            <a:xfrm>
              <a:off x="5999569" y="5343140"/>
              <a:ext cx="2517101" cy="100299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Publicity Impact</a:t>
              </a:r>
            </a:p>
            <a:p>
              <a:pPr>
                <a:lnSpc>
                  <a:spcPct val="130000"/>
                </a:lnSpc>
              </a:pPr>
              <a:endParaRPr lang="en-US" sz="100" b="1" dirty="0">
                <a:solidFill>
                  <a:srgbClr val="023553"/>
                </a:solidFill>
                <a:latin typeface="Arial"/>
                <a:cs typeface="Arial"/>
              </a:endParaRPr>
            </a:p>
            <a:p>
              <a:pPr>
                <a:lnSpc>
                  <a:spcPct val="130000"/>
                </a:lnSpc>
              </a:pPr>
              <a:endParaRPr lang="en-US" sz="100" b="1" dirty="0">
                <a:solidFill>
                  <a:srgbClr val="023553"/>
                </a:solidFill>
                <a:latin typeface="Arial"/>
                <a:cs typeface="Arial"/>
              </a:endParaRPr>
            </a:p>
            <a:p>
              <a:pPr>
                <a:lnSpc>
                  <a:spcPct val="150000"/>
                </a:lnSpc>
              </a:pPr>
              <a:r>
                <a:rPr lang="en-US" sz="1100" dirty="0">
                  <a:solidFill>
                    <a:srgbClr val="023553"/>
                  </a:solidFill>
                  <a:latin typeface="Arial"/>
                  <a:cs typeface="Arial"/>
                </a:rPr>
                <a:t>                         Wow, </a:t>
              </a:r>
            </a:p>
            <a:p>
              <a:pPr>
                <a:lnSpc>
                  <a:spcPct val="90000"/>
                </a:lnSpc>
              </a:pPr>
              <a:r>
                <a:rPr lang="en-US" sz="800" dirty="0">
                  <a:solidFill>
                    <a:srgbClr val="023553"/>
                  </a:solidFill>
                  <a:latin typeface="Arial"/>
                  <a:cs typeface="Arial"/>
                </a:rPr>
                <a:t>                                   </a:t>
              </a:r>
              <a:r>
                <a:rPr lang="en-US" sz="700" dirty="0">
                  <a:solidFill>
                    <a:srgbClr val="023553"/>
                  </a:solidFill>
                  <a:latin typeface="Arial"/>
                  <a:cs typeface="Arial"/>
                </a:rPr>
                <a:t> amazing project</a:t>
              </a:r>
            </a:p>
            <a:p>
              <a:pPr algn="l">
                <a:lnSpc>
                  <a:spcPct val="130000"/>
                </a:lnSpc>
              </a:pPr>
              <a:endParaRPr lang="en-US" sz="950" dirty="0">
                <a:solidFill>
                  <a:srgbClr val="FFFFFF"/>
                </a:solidFill>
                <a:latin typeface="Arial"/>
                <a:cs typeface="Arial"/>
              </a:endParaRPr>
            </a:p>
            <a:p>
              <a:pPr algn="l">
                <a:lnSpc>
                  <a:spcPct val="120000"/>
                </a:lnSpc>
              </a:pPr>
              <a:endParaRPr lang="en-US" sz="700" dirty="0">
                <a:solidFill>
                  <a:srgbClr val="FFFFFF"/>
                </a:solidFill>
                <a:latin typeface="Arial"/>
                <a:cs typeface="Arial"/>
              </a:endParaRPr>
            </a:p>
          </p:txBody>
        </p:sp>
        <p:pic>
          <p:nvPicPr>
            <p:cNvPr id="13" name="Picture 12">
              <a:extLst>
                <a:ext uri="{FF2B5EF4-FFF2-40B4-BE49-F238E27FC236}">
                  <a16:creationId xmlns:a16="http://schemas.microsoft.com/office/drawing/2014/main" id="{4BB71367-C02B-DFFB-1F5C-112FC79B3478}"/>
                </a:ext>
              </a:extLst>
            </p:cNvPr>
            <p:cNvPicPr>
              <a:picLocks noChangeAspect="1"/>
            </p:cNvPicPr>
            <p:nvPr/>
          </p:nvPicPr>
          <p:blipFill>
            <a:blip r:embed="rId7"/>
            <a:stretch>
              <a:fillRect/>
            </a:stretch>
          </p:blipFill>
          <p:spPr>
            <a:xfrm>
              <a:off x="6187216" y="5853583"/>
              <a:ext cx="1027706" cy="322525"/>
            </a:xfrm>
            <a:prstGeom prst="rect">
              <a:avLst/>
            </a:prstGeom>
          </p:spPr>
        </p:pic>
      </p:grpSp>
      <p:grpSp>
        <p:nvGrpSpPr>
          <p:cNvPr id="16" name="Group 15">
            <a:extLst>
              <a:ext uri="{FF2B5EF4-FFF2-40B4-BE49-F238E27FC236}">
                <a16:creationId xmlns:a16="http://schemas.microsoft.com/office/drawing/2014/main" id="{B1410656-FF16-ADDE-941D-5F591B0EAEE0}"/>
              </a:ext>
            </a:extLst>
          </p:cNvPr>
          <p:cNvGrpSpPr/>
          <p:nvPr/>
        </p:nvGrpSpPr>
        <p:grpSpPr>
          <a:xfrm>
            <a:off x="644525" y="5048470"/>
            <a:ext cx="2058654" cy="853553"/>
            <a:chOff x="664878" y="4120194"/>
            <a:chExt cx="2517101" cy="1043633"/>
          </a:xfrm>
        </p:grpSpPr>
        <p:sp>
          <p:nvSpPr>
            <p:cNvPr id="17" name="Rectangle 16">
              <a:extLst>
                <a:ext uri="{FF2B5EF4-FFF2-40B4-BE49-F238E27FC236}">
                  <a16:creationId xmlns:a16="http://schemas.microsoft.com/office/drawing/2014/main" id="{90135745-5F38-D02F-4A01-BC710A3344E4}"/>
                </a:ext>
              </a:extLst>
            </p:cNvPr>
            <p:cNvSpPr/>
            <p:nvPr/>
          </p:nvSpPr>
          <p:spPr>
            <a:xfrm>
              <a:off x="664878" y="4165879"/>
              <a:ext cx="2517101" cy="997948"/>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8" name="Rectangle 17">
              <a:extLst>
                <a:ext uri="{FF2B5EF4-FFF2-40B4-BE49-F238E27FC236}">
                  <a16:creationId xmlns:a16="http://schemas.microsoft.com/office/drawing/2014/main" id="{8CC8A735-F9C1-8E14-A79C-8DC9B5599F9F}"/>
                </a:ext>
              </a:extLst>
            </p:cNvPr>
            <p:cNvSpPr/>
            <p:nvPr/>
          </p:nvSpPr>
          <p:spPr>
            <a:xfrm>
              <a:off x="664878" y="4161198"/>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ubtitle 2">
              <a:extLst>
                <a:ext uri="{FF2B5EF4-FFF2-40B4-BE49-F238E27FC236}">
                  <a16:creationId xmlns:a16="http://schemas.microsoft.com/office/drawing/2014/main" id="{63ADF36F-5A47-6B1D-1145-4DEB4D8F0C42}"/>
                </a:ext>
              </a:extLst>
            </p:cNvPr>
            <p:cNvSpPr txBox="1">
              <a:spLocks/>
            </p:cNvSpPr>
            <p:nvPr/>
          </p:nvSpPr>
          <p:spPr>
            <a:xfrm>
              <a:off x="664878" y="4120194"/>
              <a:ext cx="2517101" cy="102366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GHG &amp; Environmental Impact</a:t>
              </a:r>
              <a:br>
                <a:rPr lang="en-US" sz="300" b="1" dirty="0">
                  <a:solidFill>
                    <a:srgbClr val="023553"/>
                  </a:solidFill>
                  <a:latin typeface="Arial"/>
                  <a:cs typeface="Arial"/>
                </a:rPr>
              </a:br>
              <a:br>
                <a:rPr lang="en-US" sz="300" b="1" dirty="0">
                  <a:solidFill>
                    <a:srgbClr val="023553"/>
                  </a:solidFill>
                  <a:latin typeface="Arial"/>
                  <a:cs typeface="Arial"/>
                </a:rPr>
              </a:br>
              <a:br>
                <a:rPr lang="en-US" sz="300" b="1" dirty="0">
                  <a:solidFill>
                    <a:srgbClr val="023553"/>
                  </a:solidFill>
                  <a:latin typeface="Arial"/>
                  <a:cs typeface="Arial"/>
                </a:rPr>
              </a:br>
              <a:br>
                <a:rPr lang="en-US" sz="300" b="1" dirty="0">
                  <a:solidFill>
                    <a:srgbClr val="023553"/>
                  </a:solidFill>
                  <a:latin typeface="Arial"/>
                  <a:cs typeface="Arial"/>
                </a:rPr>
              </a:br>
              <a:r>
                <a:rPr lang="en-US" sz="1100" dirty="0">
                  <a:solidFill>
                    <a:srgbClr val="023553"/>
                  </a:solidFill>
                  <a:latin typeface="Arial"/>
                  <a:cs typeface="Arial"/>
                </a:rPr>
                <a:t>Enormous</a:t>
              </a:r>
              <a:endParaRPr lang="en-US" sz="1400" dirty="0">
                <a:solidFill>
                  <a:srgbClr val="023553"/>
                </a:solidFill>
                <a:latin typeface="Arial"/>
                <a:cs typeface="Arial"/>
              </a:endParaRPr>
            </a:p>
          </p:txBody>
        </p:sp>
        <p:pic>
          <p:nvPicPr>
            <p:cNvPr id="20" name="Picture 19">
              <a:extLst>
                <a:ext uri="{FF2B5EF4-FFF2-40B4-BE49-F238E27FC236}">
                  <a16:creationId xmlns:a16="http://schemas.microsoft.com/office/drawing/2014/main" id="{A9EA7B41-E1A2-39EC-1A99-C89F60A5E504}"/>
                </a:ext>
              </a:extLst>
            </p:cNvPr>
            <p:cNvPicPr>
              <a:picLocks noChangeAspect="1"/>
            </p:cNvPicPr>
            <p:nvPr/>
          </p:nvPicPr>
          <p:blipFill>
            <a:blip r:embed="rId8"/>
            <a:stretch>
              <a:fillRect/>
            </a:stretch>
          </p:blipFill>
          <p:spPr>
            <a:xfrm>
              <a:off x="868210" y="4532803"/>
              <a:ext cx="475386" cy="546891"/>
            </a:xfrm>
            <a:prstGeom prst="rect">
              <a:avLst/>
            </a:prstGeom>
          </p:spPr>
        </p:pic>
      </p:grpSp>
      <p:grpSp>
        <p:nvGrpSpPr>
          <p:cNvPr id="21" name="Group 20">
            <a:extLst>
              <a:ext uri="{FF2B5EF4-FFF2-40B4-BE49-F238E27FC236}">
                <a16:creationId xmlns:a16="http://schemas.microsoft.com/office/drawing/2014/main" id="{AF34D202-A2C9-E51A-89EE-A10E1D286D9F}"/>
              </a:ext>
            </a:extLst>
          </p:cNvPr>
          <p:cNvGrpSpPr/>
          <p:nvPr/>
        </p:nvGrpSpPr>
        <p:grpSpPr>
          <a:xfrm>
            <a:off x="5007594" y="5067877"/>
            <a:ext cx="2058654" cy="837223"/>
            <a:chOff x="5999571" y="4138463"/>
            <a:chExt cx="2517101" cy="1023667"/>
          </a:xfrm>
        </p:grpSpPr>
        <p:sp>
          <p:nvSpPr>
            <p:cNvPr id="22" name="Rectangle 21">
              <a:extLst>
                <a:ext uri="{FF2B5EF4-FFF2-40B4-BE49-F238E27FC236}">
                  <a16:creationId xmlns:a16="http://schemas.microsoft.com/office/drawing/2014/main" id="{734264DA-6E88-EB3D-CF63-57A0664B015E}"/>
                </a:ext>
              </a:extLst>
            </p:cNvPr>
            <p:cNvSpPr/>
            <p:nvPr/>
          </p:nvSpPr>
          <p:spPr>
            <a:xfrm>
              <a:off x="5999571" y="4161198"/>
              <a:ext cx="2517101" cy="1000932"/>
            </a:xfrm>
            <a:prstGeom prst="rect">
              <a:avLst/>
            </a:prstGeom>
            <a:solidFill>
              <a:schemeClr val="bg1"/>
            </a:solidFill>
            <a:ln w="952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3" name="Rectangle 22">
              <a:extLst>
                <a:ext uri="{FF2B5EF4-FFF2-40B4-BE49-F238E27FC236}">
                  <a16:creationId xmlns:a16="http://schemas.microsoft.com/office/drawing/2014/main" id="{C1E109E4-4B86-CF38-EE7F-3EFF2DE8350B}"/>
                </a:ext>
              </a:extLst>
            </p:cNvPr>
            <p:cNvSpPr/>
            <p:nvPr/>
          </p:nvSpPr>
          <p:spPr>
            <a:xfrm>
              <a:off x="5999571" y="4165879"/>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Subtitle 2">
              <a:extLst>
                <a:ext uri="{FF2B5EF4-FFF2-40B4-BE49-F238E27FC236}">
                  <a16:creationId xmlns:a16="http://schemas.microsoft.com/office/drawing/2014/main" id="{DB76F14B-590F-0BAF-EFE5-86B4FE52EB59}"/>
                </a:ext>
              </a:extLst>
            </p:cNvPr>
            <p:cNvSpPr txBox="1">
              <a:spLocks/>
            </p:cNvSpPr>
            <p:nvPr/>
          </p:nvSpPr>
          <p:spPr>
            <a:xfrm>
              <a:off x="5999571" y="4138463"/>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a:solidFill>
                    <a:srgbClr val="023553"/>
                  </a:solidFill>
                  <a:latin typeface="Arial"/>
                  <a:cs typeface="Arial"/>
                </a:rPr>
                <a:t>Project Feasibility</a:t>
              </a:r>
            </a:p>
            <a:p>
              <a:pPr>
                <a:lnSpc>
                  <a:spcPct val="130000"/>
                </a:lnSpc>
              </a:pPr>
              <a:endParaRPr lang="en-US" sz="1000" b="1">
                <a:solidFill>
                  <a:srgbClr val="023553"/>
                </a:solidFill>
                <a:latin typeface="Arial"/>
                <a:cs typeface="Arial"/>
              </a:endParaRPr>
            </a:p>
            <a:p>
              <a:r>
                <a:rPr lang="en-US" sz="700" b="1">
                  <a:solidFill>
                    <a:srgbClr val="023553"/>
                  </a:solidFill>
                  <a:latin typeface="Arial"/>
                  <a:cs typeface="Arial"/>
                </a:rPr>
                <a:t>                        </a:t>
              </a:r>
              <a:r>
                <a:rPr lang="en-US" sz="1100">
                  <a:solidFill>
                    <a:srgbClr val="023553"/>
                  </a:solidFill>
                  <a:latin typeface="Arial"/>
                  <a:cs typeface="Arial"/>
                </a:rPr>
                <a:t>Some Challenges</a:t>
              </a:r>
              <a:endParaRPr lang="en-US" sz="2000">
                <a:solidFill>
                  <a:srgbClr val="023553"/>
                </a:solidFill>
                <a:latin typeface="Arial"/>
                <a:cs typeface="Arial"/>
              </a:endParaRPr>
            </a:p>
          </p:txBody>
        </p:sp>
      </p:grpSp>
      <p:pic>
        <p:nvPicPr>
          <p:cNvPr id="25" name="Graphic 24">
            <a:extLst>
              <a:ext uri="{FF2B5EF4-FFF2-40B4-BE49-F238E27FC236}">
                <a16:creationId xmlns:a16="http://schemas.microsoft.com/office/drawing/2014/main" id="{2AFCCBAE-DD85-54F2-3031-0B69AAE6DB4A}"/>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15815" t="21707" r="15110" b="27190"/>
          <a:stretch/>
        </p:blipFill>
        <p:spPr>
          <a:xfrm>
            <a:off x="5151583" y="5522013"/>
            <a:ext cx="538279" cy="301743"/>
          </a:xfrm>
          <a:prstGeom prst="rect">
            <a:avLst/>
          </a:prstGeom>
        </p:spPr>
      </p:pic>
      <p:pic>
        <p:nvPicPr>
          <p:cNvPr id="26" name="Picture 25">
            <a:extLst>
              <a:ext uri="{FF2B5EF4-FFF2-40B4-BE49-F238E27FC236}">
                <a16:creationId xmlns:a16="http://schemas.microsoft.com/office/drawing/2014/main" id="{5A4B6AC3-DFEA-274C-7C3E-0E37191808B5}"/>
              </a:ext>
            </a:extLst>
          </p:cNvPr>
          <p:cNvPicPr>
            <a:picLocks noChangeAspect="1"/>
          </p:cNvPicPr>
          <p:nvPr/>
        </p:nvPicPr>
        <p:blipFill>
          <a:blip r:embed="rId11"/>
          <a:stretch>
            <a:fillRect/>
          </a:stretch>
        </p:blipFill>
        <p:spPr>
          <a:xfrm>
            <a:off x="3017705" y="5401763"/>
            <a:ext cx="384205" cy="445868"/>
          </a:xfrm>
          <a:prstGeom prst="rect">
            <a:avLst/>
          </a:prstGeom>
        </p:spPr>
      </p:pic>
      <p:pic>
        <p:nvPicPr>
          <p:cNvPr id="7" name="Picture 6" descr="A picture containing water, outdoor, aerial photography, levee&#10;&#10;Description automatically generated">
            <a:extLst>
              <a:ext uri="{FF2B5EF4-FFF2-40B4-BE49-F238E27FC236}">
                <a16:creationId xmlns:a16="http://schemas.microsoft.com/office/drawing/2014/main" id="{7D9AF2C8-2122-B7A4-B23F-80CE9987ADEF}"/>
              </a:ext>
            </a:extLst>
          </p:cNvPr>
          <p:cNvPicPr>
            <a:picLocks noChangeAspect="1"/>
          </p:cNvPicPr>
          <p:nvPr/>
        </p:nvPicPr>
        <p:blipFill rotWithShape="1">
          <a:blip r:embed="rId12">
            <a:extLst>
              <a:ext uri="{28A0092B-C50C-407E-A947-70E740481C1C}">
                <a14:useLocalDpi xmlns:a14="http://schemas.microsoft.com/office/drawing/2010/main" val="0"/>
              </a:ext>
            </a:extLst>
          </a:blip>
          <a:srcRect l="11946" r="30860"/>
          <a:stretch/>
        </p:blipFill>
        <p:spPr>
          <a:xfrm>
            <a:off x="644524" y="1772989"/>
            <a:ext cx="3510835" cy="3069204"/>
          </a:xfrm>
          <a:prstGeom prst="rect">
            <a:avLst/>
          </a:prstGeom>
        </p:spPr>
      </p:pic>
    </p:spTree>
    <p:extLst>
      <p:ext uri="{BB962C8B-B14F-4D97-AF65-F5344CB8AC3E}">
        <p14:creationId xmlns:p14="http://schemas.microsoft.com/office/powerpoint/2010/main" val="1485527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5FA1-5EDF-07A9-99C2-6441831C8792}"/>
              </a:ext>
            </a:extLst>
          </p:cNvPr>
          <p:cNvSpPr>
            <a:spLocks noGrp="1"/>
          </p:cNvSpPr>
          <p:nvPr>
            <p:ph type="title"/>
          </p:nvPr>
        </p:nvSpPr>
        <p:spPr/>
        <p:txBody>
          <a:bodyPr/>
          <a:lstStyle/>
          <a:p>
            <a:r>
              <a:rPr lang="en-US" sz="4000" dirty="0">
                <a:latin typeface="Arial"/>
                <a:cs typeface="Arial"/>
              </a:rPr>
              <a:t>Loyola University Chicago</a:t>
            </a:r>
            <a:endParaRPr lang="en-US" dirty="0"/>
          </a:p>
        </p:txBody>
      </p:sp>
      <p:sp>
        <p:nvSpPr>
          <p:cNvPr id="5" name="Slide Number Placeholder 4">
            <a:extLst>
              <a:ext uri="{FF2B5EF4-FFF2-40B4-BE49-F238E27FC236}">
                <a16:creationId xmlns:a16="http://schemas.microsoft.com/office/drawing/2014/main" id="{2F77DCBE-F214-7449-6B35-41B0F717F782}"/>
              </a:ext>
            </a:extLst>
          </p:cNvPr>
          <p:cNvSpPr>
            <a:spLocks noGrp="1"/>
          </p:cNvSpPr>
          <p:nvPr>
            <p:ph type="sldNum" sz="quarter" idx="12"/>
          </p:nvPr>
        </p:nvSpPr>
        <p:spPr/>
        <p:txBody>
          <a:bodyPr/>
          <a:lstStyle/>
          <a:p>
            <a:fld id="{B8ABFA30-FF27-415C-B557-1D977D7BFC9A}" type="slidenum">
              <a:rPr lang="en-US" smtClean="0"/>
              <a:pPr/>
              <a:t>11</a:t>
            </a:fld>
            <a:endParaRPr lang="en-US"/>
          </a:p>
        </p:txBody>
      </p:sp>
      <p:sp>
        <p:nvSpPr>
          <p:cNvPr id="6" name="Text Placeholder 5">
            <a:extLst>
              <a:ext uri="{FF2B5EF4-FFF2-40B4-BE49-F238E27FC236}">
                <a16:creationId xmlns:a16="http://schemas.microsoft.com/office/drawing/2014/main" id="{14C0C717-D0FF-CF63-B1C6-D75719379E5E}"/>
              </a:ext>
            </a:extLst>
          </p:cNvPr>
          <p:cNvSpPr>
            <a:spLocks noGrp="1"/>
          </p:cNvSpPr>
          <p:nvPr>
            <p:ph type="body" sz="quarter" idx="13"/>
          </p:nvPr>
        </p:nvSpPr>
        <p:spPr/>
        <p:txBody>
          <a:bodyPr>
            <a:normAutofit lnSpcReduction="10000"/>
          </a:bodyPr>
          <a:lstStyle/>
          <a:p>
            <a:r>
              <a:rPr lang="en-US" dirty="0"/>
              <a:t>Renewable Energy Certificates &amp; Retail Renewables</a:t>
            </a:r>
          </a:p>
        </p:txBody>
      </p:sp>
      <p:sp>
        <p:nvSpPr>
          <p:cNvPr id="11" name="Rectangle 10">
            <a:extLst>
              <a:ext uri="{FF2B5EF4-FFF2-40B4-BE49-F238E27FC236}">
                <a16:creationId xmlns:a16="http://schemas.microsoft.com/office/drawing/2014/main" id="{F39905D6-8EA5-0BF0-33EC-C614AF5EE318}"/>
              </a:ext>
            </a:extLst>
          </p:cNvPr>
          <p:cNvSpPr/>
          <p:nvPr/>
        </p:nvSpPr>
        <p:spPr>
          <a:xfrm>
            <a:off x="4667431" y="1562334"/>
            <a:ext cx="7304175" cy="3477875"/>
          </a:xfrm>
          <a:prstGeom prst="rect">
            <a:avLst/>
          </a:prstGeom>
        </p:spPr>
        <p:txBody>
          <a:bodyPr wrap="square">
            <a:spAutoFit/>
          </a:bodyPr>
          <a:lstStyle/>
          <a:p>
            <a:pPr>
              <a:spcAft>
                <a:spcPts val="600"/>
              </a:spcAft>
              <a:buSzPts val="1000"/>
              <a:tabLst>
                <a:tab pos="914400" algn="l"/>
              </a:tabLst>
            </a:pPr>
            <a:r>
              <a:rPr lang="en-US" sz="1400" dirty="0">
                <a:latin typeface="Arial" panose="020B0604020202020204" pitchFamily="34" charset="0"/>
                <a:ea typeface="Calibri" panose="020F0502020204030204" pitchFamily="34" charset="0"/>
                <a:cs typeface="Arial" panose="020B0604020202020204" pitchFamily="34" charset="0"/>
              </a:rPr>
              <a:t>Loyola University Chicago began buying unbundled RECs in 2008 to meet LEED requirements for a building. With student support, Loyola increase its RECs to 35% (equivalent to residence hall usage), and finally 100% with increased budget support. </a:t>
            </a:r>
          </a:p>
          <a:p>
            <a:pPr>
              <a:spcAft>
                <a:spcPts val="600"/>
              </a:spcAft>
              <a:buSzPts val="1000"/>
              <a:tabLst>
                <a:tab pos="914400" algn="l"/>
              </a:tabLst>
            </a:pPr>
            <a:r>
              <a:rPr lang="en-US" sz="1400" dirty="0">
                <a:latin typeface="Arial" panose="020B0604020202020204" pitchFamily="34" charset="0"/>
                <a:ea typeface="Calibri" panose="020F0502020204030204" pitchFamily="34" charset="0"/>
                <a:cs typeface="Arial" panose="020B0604020202020204" pitchFamily="34" charset="0"/>
              </a:rPr>
              <a:t>In 2022, Loyola, working with Coho, executed a 12-year retail renewables contract for 100% of its electricity, which will result in a new renewable energy project. Retail renewables can be smaller and shorter term than wholesale PPAs but are only available in deregulated markets. The project owner, Swift Current Energy, executed a PPA with Constellation Energy, which passed the energy, RECs, and project economics to Loyola on its retail electricity bill. Loyola will receive 80,000 MWh per year from the largest in Illinois’ 594 MW solar project at the end of 2024. Project co-benefits include:</a:t>
            </a:r>
          </a:p>
          <a:p>
            <a:pPr marL="285750" indent="-285750">
              <a:buSzPts val="1000"/>
              <a:buFont typeface="Arial" panose="020B0604020202020204" pitchFamily="34" charset="0"/>
              <a:buChar char="•"/>
              <a:tabLst>
                <a:tab pos="914400" algn="l"/>
              </a:tabLst>
            </a:pPr>
            <a:r>
              <a:rPr lang="en-US" sz="1400" dirty="0">
                <a:latin typeface="Arial" panose="020B0604020202020204" pitchFamily="34" charset="0"/>
                <a:ea typeface="Calibri" panose="020F0502020204030204" pitchFamily="34" charset="0"/>
                <a:cs typeface="Arial" panose="020B0604020202020204" pitchFamily="34" charset="0"/>
              </a:rPr>
              <a:t>Receiving project RECs through Illinois-specific self-direct program </a:t>
            </a:r>
          </a:p>
          <a:p>
            <a:pPr marL="285750" indent="-285750">
              <a:buSzPts val="1000"/>
              <a:buFont typeface="Arial" panose="020B0604020202020204" pitchFamily="34" charset="0"/>
              <a:buChar char="•"/>
              <a:tabLst>
                <a:tab pos="914400" algn="l"/>
              </a:tabLst>
            </a:pPr>
            <a:r>
              <a:rPr lang="en-US" sz="1400" dirty="0">
                <a:latin typeface="Arial" panose="020B0604020202020204" pitchFamily="34" charset="0"/>
                <a:ea typeface="Calibri" panose="020F0502020204030204" pitchFamily="34" charset="0"/>
                <a:cs typeface="Arial" panose="020B0604020202020204" pitchFamily="34" charset="0"/>
              </a:rPr>
              <a:t>Pollinator-friendly project status</a:t>
            </a:r>
          </a:p>
          <a:p>
            <a:pPr marL="285750" indent="-285750">
              <a:buSzPts val="1000"/>
              <a:buFont typeface="Arial" panose="020B0604020202020204" pitchFamily="34" charset="0"/>
              <a:buChar char="•"/>
              <a:tabLst>
                <a:tab pos="914400" algn="l"/>
              </a:tabLst>
            </a:pPr>
            <a:r>
              <a:rPr lang="en-US" sz="1400" dirty="0">
                <a:latin typeface="Arial" panose="020B0604020202020204" pitchFamily="34" charset="0"/>
                <a:ea typeface="Calibri" panose="020F0502020204030204" pitchFamily="34" charset="0"/>
                <a:cs typeface="Arial" panose="020B0604020202020204" pitchFamily="34" charset="0"/>
              </a:rPr>
              <a:t>Displacing more emissions in a dirtier grid (MISO) than local PJM grid</a:t>
            </a:r>
          </a:p>
          <a:p>
            <a:pPr marL="285750" indent="-285750">
              <a:buSzPts val="1000"/>
              <a:buFont typeface="Arial" panose="020B0604020202020204" pitchFamily="34" charset="0"/>
              <a:buChar char="•"/>
              <a:tabLst>
                <a:tab pos="914400" algn="l"/>
              </a:tabLst>
            </a:pPr>
            <a:r>
              <a:rPr lang="en-US" sz="1400" dirty="0">
                <a:latin typeface="Arial" panose="020B0604020202020204" pitchFamily="34" charset="0"/>
                <a:ea typeface="Calibri" panose="020F0502020204030204" pitchFamily="34" charset="0"/>
                <a:cs typeface="Arial" panose="020B0604020202020204" pitchFamily="34" charset="0"/>
              </a:rPr>
              <a:t>Educational agreement with project developer</a:t>
            </a:r>
          </a:p>
          <a:p>
            <a:pPr marL="285750" indent="-285750">
              <a:buSzPts val="1000"/>
              <a:buFont typeface="Arial" panose="020B0604020202020204" pitchFamily="34" charset="0"/>
              <a:buChar char="•"/>
              <a:tabLst>
                <a:tab pos="914400" algn="l"/>
              </a:tabLst>
            </a:pPr>
            <a:r>
              <a:rPr lang="en-US" sz="1400" dirty="0">
                <a:latin typeface="Arial" panose="020B0604020202020204" pitchFamily="34" charset="0"/>
                <a:ea typeface="Calibri" panose="020F0502020204030204" pitchFamily="34" charset="0"/>
                <a:cs typeface="Arial" panose="020B0604020202020204" pitchFamily="34" charset="0"/>
              </a:rPr>
              <a:t>Environmental justice and worker rights agreement (required by Self-Direct program)</a:t>
            </a:r>
          </a:p>
        </p:txBody>
      </p:sp>
      <p:pic>
        <p:nvPicPr>
          <p:cNvPr id="3" name="Picture 2" descr="A picture containing grass, outdoor, building, city&#10;&#10;Description automatically generated">
            <a:extLst>
              <a:ext uri="{FF2B5EF4-FFF2-40B4-BE49-F238E27FC236}">
                <a16:creationId xmlns:a16="http://schemas.microsoft.com/office/drawing/2014/main" id="{3900CCB7-986D-6D37-39B7-36B2DA5797D2}"/>
              </a:ext>
            </a:extLst>
          </p:cNvPr>
          <p:cNvPicPr>
            <a:picLocks noChangeAspect="1"/>
          </p:cNvPicPr>
          <p:nvPr/>
        </p:nvPicPr>
        <p:blipFill rotWithShape="1">
          <a:blip r:embed="rId2"/>
          <a:srcRect r="44017"/>
          <a:stretch/>
        </p:blipFill>
        <p:spPr>
          <a:xfrm>
            <a:off x="702888" y="1644524"/>
            <a:ext cx="3878536" cy="2828951"/>
          </a:xfrm>
          <a:prstGeom prst="rect">
            <a:avLst/>
          </a:prstGeom>
        </p:spPr>
      </p:pic>
      <p:pic>
        <p:nvPicPr>
          <p:cNvPr id="74" name="Picture 73" descr="Logo, company name&#10;&#10;Description automatically generated">
            <a:extLst>
              <a:ext uri="{FF2B5EF4-FFF2-40B4-BE49-F238E27FC236}">
                <a16:creationId xmlns:a16="http://schemas.microsoft.com/office/drawing/2014/main" id="{621DB507-E670-9EED-A8CD-77A88D993CB7}"/>
              </a:ext>
            </a:extLst>
          </p:cNvPr>
          <p:cNvPicPr>
            <a:picLocks noChangeAspect="1"/>
          </p:cNvPicPr>
          <p:nvPr/>
        </p:nvPicPr>
        <p:blipFill rotWithShape="1">
          <a:blip r:embed="rId3"/>
          <a:srcRect b="27813"/>
          <a:stretch/>
        </p:blipFill>
        <p:spPr>
          <a:xfrm>
            <a:off x="9565159" y="491000"/>
            <a:ext cx="2081948" cy="416810"/>
          </a:xfrm>
          <a:prstGeom prst="rect">
            <a:avLst/>
          </a:prstGeom>
        </p:spPr>
      </p:pic>
      <p:grpSp>
        <p:nvGrpSpPr>
          <p:cNvPr id="4" name="Group 3">
            <a:extLst>
              <a:ext uri="{FF2B5EF4-FFF2-40B4-BE49-F238E27FC236}">
                <a16:creationId xmlns:a16="http://schemas.microsoft.com/office/drawing/2014/main" id="{92ED779C-8614-99FE-5821-40149988553C}"/>
              </a:ext>
            </a:extLst>
          </p:cNvPr>
          <p:cNvGrpSpPr/>
          <p:nvPr/>
        </p:nvGrpSpPr>
        <p:grpSpPr>
          <a:xfrm>
            <a:off x="7211350" y="5080822"/>
            <a:ext cx="2058654" cy="837223"/>
            <a:chOff x="664878" y="5339363"/>
            <a:chExt cx="2517101" cy="1023667"/>
          </a:xfrm>
        </p:grpSpPr>
        <p:sp>
          <p:nvSpPr>
            <p:cNvPr id="7" name="Rectangle 6">
              <a:extLst>
                <a:ext uri="{FF2B5EF4-FFF2-40B4-BE49-F238E27FC236}">
                  <a16:creationId xmlns:a16="http://schemas.microsoft.com/office/drawing/2014/main" id="{76179606-56D9-9BE5-8E81-83A0DC47109E}"/>
                </a:ext>
              </a:extLst>
            </p:cNvPr>
            <p:cNvSpPr/>
            <p:nvPr/>
          </p:nvSpPr>
          <p:spPr>
            <a:xfrm>
              <a:off x="664878" y="5354015"/>
              <a:ext cx="2517101" cy="1002633"/>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0D99A7A3-D323-4497-C129-9E3F4E665E0C}"/>
                </a:ext>
              </a:extLst>
            </p:cNvPr>
            <p:cNvSpPr/>
            <p:nvPr/>
          </p:nvSpPr>
          <p:spPr>
            <a:xfrm>
              <a:off x="664878" y="5343499"/>
              <a:ext cx="2517101" cy="333042"/>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1C1B9F47-8F20-4972-46D1-946FC3BAE4BD}"/>
                </a:ext>
              </a:extLst>
            </p:cNvPr>
            <p:cNvSpPr txBox="1">
              <a:spLocks/>
            </p:cNvSpPr>
            <p:nvPr/>
          </p:nvSpPr>
          <p:spPr>
            <a:xfrm>
              <a:off x="664878" y="5339363"/>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Economic Impact &amp; Savings</a:t>
              </a:r>
            </a:p>
            <a:p>
              <a:pPr>
                <a:lnSpc>
                  <a:spcPct val="130000"/>
                </a:lnSpc>
              </a:pPr>
              <a:endParaRPr lang="en-US" sz="600" b="1" dirty="0">
                <a:solidFill>
                  <a:srgbClr val="023553"/>
                </a:solidFill>
                <a:latin typeface="Arial"/>
                <a:cs typeface="Arial"/>
              </a:endParaRPr>
            </a:p>
            <a:p>
              <a:r>
                <a:rPr lang="en-US" sz="1400" dirty="0">
                  <a:solidFill>
                    <a:srgbClr val="023553"/>
                  </a:solidFill>
                  <a:latin typeface="Arial"/>
                  <a:cs typeface="Arial"/>
                </a:rPr>
                <a:t>        </a:t>
              </a:r>
              <a:r>
                <a:rPr lang="en-US" sz="1100" dirty="0">
                  <a:solidFill>
                    <a:srgbClr val="023553"/>
                  </a:solidFill>
                  <a:latin typeface="Arial"/>
                  <a:cs typeface="Arial"/>
                </a:rPr>
                <a:t>     Large Net Savings</a:t>
              </a:r>
              <a:endParaRPr lang="en-US" sz="800" dirty="0">
                <a:solidFill>
                  <a:srgbClr val="FFFFFF"/>
                </a:solidFill>
                <a:latin typeface="Arial"/>
                <a:cs typeface="Arial"/>
              </a:endParaRPr>
            </a:p>
          </p:txBody>
        </p:sp>
        <p:pic>
          <p:nvPicPr>
            <p:cNvPr id="10" name="Picture 9">
              <a:extLst>
                <a:ext uri="{FF2B5EF4-FFF2-40B4-BE49-F238E27FC236}">
                  <a16:creationId xmlns:a16="http://schemas.microsoft.com/office/drawing/2014/main" id="{10F35294-2DF9-1B4C-40B5-ABD25AD18A6C}"/>
                </a:ext>
              </a:extLst>
            </p:cNvPr>
            <p:cNvPicPr>
              <a:picLocks noChangeAspect="1"/>
            </p:cNvPicPr>
            <p:nvPr/>
          </p:nvPicPr>
          <p:blipFill>
            <a:blip r:embed="rId4"/>
            <a:stretch>
              <a:fillRect/>
            </a:stretch>
          </p:blipFill>
          <p:spPr>
            <a:xfrm>
              <a:off x="930814" y="5802231"/>
              <a:ext cx="455744" cy="400164"/>
            </a:xfrm>
            <a:prstGeom prst="rect">
              <a:avLst/>
            </a:prstGeom>
          </p:spPr>
        </p:pic>
      </p:grpSp>
      <p:grpSp>
        <p:nvGrpSpPr>
          <p:cNvPr id="12" name="Group 11">
            <a:extLst>
              <a:ext uri="{FF2B5EF4-FFF2-40B4-BE49-F238E27FC236}">
                <a16:creationId xmlns:a16="http://schemas.microsoft.com/office/drawing/2014/main" id="{71872CCA-7DCE-95DB-50F5-CF64BBADC895}"/>
              </a:ext>
            </a:extLst>
          </p:cNvPr>
          <p:cNvGrpSpPr/>
          <p:nvPr/>
        </p:nvGrpSpPr>
        <p:grpSpPr>
          <a:xfrm>
            <a:off x="644525" y="5048470"/>
            <a:ext cx="2058654" cy="853553"/>
            <a:chOff x="664878" y="4120194"/>
            <a:chExt cx="2517101" cy="1043633"/>
          </a:xfrm>
        </p:grpSpPr>
        <p:sp>
          <p:nvSpPr>
            <p:cNvPr id="13" name="Rectangle 12">
              <a:extLst>
                <a:ext uri="{FF2B5EF4-FFF2-40B4-BE49-F238E27FC236}">
                  <a16:creationId xmlns:a16="http://schemas.microsoft.com/office/drawing/2014/main" id="{193D08F4-BD6A-5326-CDD4-D1A21CF32591}"/>
                </a:ext>
              </a:extLst>
            </p:cNvPr>
            <p:cNvSpPr/>
            <p:nvPr/>
          </p:nvSpPr>
          <p:spPr>
            <a:xfrm>
              <a:off x="664878" y="4165879"/>
              <a:ext cx="2517101" cy="997948"/>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560EC48C-3D88-F77A-AF8F-B2032C3B7DD8}"/>
                </a:ext>
              </a:extLst>
            </p:cNvPr>
            <p:cNvSpPr/>
            <p:nvPr/>
          </p:nvSpPr>
          <p:spPr>
            <a:xfrm>
              <a:off x="664878" y="4161198"/>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97DE6007-35E5-30FA-4008-13B3663FF04E}"/>
                </a:ext>
              </a:extLst>
            </p:cNvPr>
            <p:cNvSpPr txBox="1">
              <a:spLocks/>
            </p:cNvSpPr>
            <p:nvPr/>
          </p:nvSpPr>
          <p:spPr>
            <a:xfrm>
              <a:off x="664878" y="4120194"/>
              <a:ext cx="2517101" cy="102366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GHG &amp; Environmental Impact</a:t>
              </a:r>
              <a:br>
                <a:rPr lang="en-US" sz="300" b="1" dirty="0">
                  <a:solidFill>
                    <a:srgbClr val="023553"/>
                  </a:solidFill>
                  <a:latin typeface="Arial"/>
                  <a:cs typeface="Arial"/>
                </a:rPr>
              </a:br>
              <a:br>
                <a:rPr lang="en-US" sz="300" b="1" dirty="0">
                  <a:solidFill>
                    <a:srgbClr val="023553"/>
                  </a:solidFill>
                  <a:latin typeface="Arial"/>
                  <a:cs typeface="Arial"/>
                </a:rPr>
              </a:br>
              <a:br>
                <a:rPr lang="en-US" sz="300" b="1" dirty="0">
                  <a:solidFill>
                    <a:srgbClr val="023553"/>
                  </a:solidFill>
                  <a:latin typeface="Arial"/>
                  <a:cs typeface="Arial"/>
                </a:rPr>
              </a:br>
              <a:br>
                <a:rPr lang="en-US" sz="300" b="1" dirty="0">
                  <a:solidFill>
                    <a:srgbClr val="023553"/>
                  </a:solidFill>
                  <a:latin typeface="Arial"/>
                  <a:cs typeface="Arial"/>
                </a:rPr>
              </a:br>
              <a:r>
                <a:rPr lang="en-US" sz="1100" dirty="0">
                  <a:solidFill>
                    <a:srgbClr val="023553"/>
                  </a:solidFill>
                  <a:latin typeface="Arial"/>
                  <a:cs typeface="Arial"/>
                </a:rPr>
                <a:t>Enormous</a:t>
              </a:r>
              <a:endParaRPr lang="en-US" sz="1400" dirty="0">
                <a:solidFill>
                  <a:srgbClr val="023553"/>
                </a:solidFill>
                <a:latin typeface="Arial"/>
                <a:cs typeface="Arial"/>
              </a:endParaRPr>
            </a:p>
          </p:txBody>
        </p:sp>
        <p:pic>
          <p:nvPicPr>
            <p:cNvPr id="16" name="Picture 15">
              <a:extLst>
                <a:ext uri="{FF2B5EF4-FFF2-40B4-BE49-F238E27FC236}">
                  <a16:creationId xmlns:a16="http://schemas.microsoft.com/office/drawing/2014/main" id="{DA1DD586-46DE-BF74-0AF9-70B8E2494A6B}"/>
                </a:ext>
              </a:extLst>
            </p:cNvPr>
            <p:cNvPicPr>
              <a:picLocks noChangeAspect="1"/>
            </p:cNvPicPr>
            <p:nvPr/>
          </p:nvPicPr>
          <p:blipFill>
            <a:blip r:embed="rId5"/>
            <a:stretch>
              <a:fillRect/>
            </a:stretch>
          </p:blipFill>
          <p:spPr>
            <a:xfrm>
              <a:off x="868210" y="4532803"/>
              <a:ext cx="475386" cy="546891"/>
            </a:xfrm>
            <a:prstGeom prst="rect">
              <a:avLst/>
            </a:prstGeom>
          </p:spPr>
        </p:pic>
      </p:grpSp>
      <p:grpSp>
        <p:nvGrpSpPr>
          <p:cNvPr id="17" name="Group 16">
            <a:extLst>
              <a:ext uri="{FF2B5EF4-FFF2-40B4-BE49-F238E27FC236}">
                <a16:creationId xmlns:a16="http://schemas.microsoft.com/office/drawing/2014/main" id="{2D77B3CC-F704-1D46-388D-B5D1F8CC9578}"/>
              </a:ext>
            </a:extLst>
          </p:cNvPr>
          <p:cNvGrpSpPr/>
          <p:nvPr/>
        </p:nvGrpSpPr>
        <p:grpSpPr>
          <a:xfrm>
            <a:off x="2819657" y="5055724"/>
            <a:ext cx="2058654" cy="845355"/>
            <a:chOff x="3324396" y="4129068"/>
            <a:chExt cx="2517101" cy="1033609"/>
          </a:xfrm>
        </p:grpSpPr>
        <p:sp>
          <p:nvSpPr>
            <p:cNvPr id="18" name="Rectangle 17">
              <a:extLst>
                <a:ext uri="{FF2B5EF4-FFF2-40B4-BE49-F238E27FC236}">
                  <a16:creationId xmlns:a16="http://schemas.microsoft.com/office/drawing/2014/main" id="{793F1876-A7E9-3C68-4F7D-EF954EBA3A2A}"/>
                </a:ext>
              </a:extLst>
            </p:cNvPr>
            <p:cNvSpPr/>
            <p:nvPr/>
          </p:nvSpPr>
          <p:spPr>
            <a:xfrm>
              <a:off x="3324396" y="4160043"/>
              <a:ext cx="2517101" cy="1002634"/>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9" name="Rectangle 18">
              <a:extLst>
                <a:ext uri="{FF2B5EF4-FFF2-40B4-BE49-F238E27FC236}">
                  <a16:creationId xmlns:a16="http://schemas.microsoft.com/office/drawing/2014/main" id="{1F556950-A167-EC00-45C0-63C43BF531CF}"/>
                </a:ext>
              </a:extLst>
            </p:cNvPr>
            <p:cNvSpPr/>
            <p:nvPr/>
          </p:nvSpPr>
          <p:spPr>
            <a:xfrm>
              <a:off x="3324396" y="4160042"/>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F4F31AAA-E097-27E1-152B-12826C3D32A2}"/>
                </a:ext>
              </a:extLst>
            </p:cNvPr>
            <p:cNvSpPr txBox="1">
              <a:spLocks/>
            </p:cNvSpPr>
            <p:nvPr/>
          </p:nvSpPr>
          <p:spPr>
            <a:xfrm>
              <a:off x="3324396" y="4129068"/>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Project Timeline</a:t>
              </a:r>
            </a:p>
            <a:p>
              <a:pPr>
                <a:lnSpc>
                  <a:spcPct val="130000"/>
                </a:lnSpc>
              </a:pPr>
              <a:endParaRPr lang="en-US" sz="300" b="1" dirty="0">
                <a:solidFill>
                  <a:srgbClr val="023553"/>
                </a:solidFill>
                <a:latin typeface="Arial"/>
                <a:cs typeface="Arial"/>
              </a:endParaRPr>
            </a:p>
            <a:p>
              <a:pPr>
                <a:lnSpc>
                  <a:spcPct val="200000"/>
                </a:lnSpc>
              </a:pPr>
              <a:r>
                <a:rPr lang="en-US" sz="1100" dirty="0">
                  <a:solidFill>
                    <a:srgbClr val="023553"/>
                  </a:solidFill>
                  <a:latin typeface="Arial"/>
                  <a:cs typeface="Arial"/>
                </a:rPr>
                <a:t>             1-2 Years</a:t>
              </a:r>
            </a:p>
            <a:p>
              <a:pPr algn="l">
                <a:lnSpc>
                  <a:spcPct val="130000"/>
                </a:lnSpc>
              </a:pPr>
              <a:endParaRPr lang="en-US" sz="950" dirty="0">
                <a:solidFill>
                  <a:srgbClr val="FFFFFF"/>
                </a:solidFill>
                <a:latin typeface="Arial"/>
                <a:cs typeface="Arial"/>
              </a:endParaRPr>
            </a:p>
          </p:txBody>
        </p:sp>
        <p:pic>
          <p:nvPicPr>
            <p:cNvPr id="21" name="Picture 20">
              <a:extLst>
                <a:ext uri="{FF2B5EF4-FFF2-40B4-BE49-F238E27FC236}">
                  <a16:creationId xmlns:a16="http://schemas.microsoft.com/office/drawing/2014/main" id="{9BB0D76F-F53F-A7C8-ED3C-79E5DA1DFAC5}"/>
                </a:ext>
              </a:extLst>
            </p:cNvPr>
            <p:cNvPicPr>
              <a:picLocks noChangeAspect="1"/>
            </p:cNvPicPr>
            <p:nvPr/>
          </p:nvPicPr>
          <p:blipFill>
            <a:blip r:embed="rId6"/>
            <a:stretch>
              <a:fillRect/>
            </a:stretch>
          </p:blipFill>
          <p:spPr>
            <a:xfrm>
              <a:off x="3566548" y="4546703"/>
              <a:ext cx="469765" cy="545159"/>
            </a:xfrm>
            <a:prstGeom prst="rect">
              <a:avLst/>
            </a:prstGeom>
          </p:spPr>
        </p:pic>
      </p:grpSp>
      <p:grpSp>
        <p:nvGrpSpPr>
          <p:cNvPr id="22" name="Group 21">
            <a:extLst>
              <a:ext uri="{FF2B5EF4-FFF2-40B4-BE49-F238E27FC236}">
                <a16:creationId xmlns:a16="http://schemas.microsoft.com/office/drawing/2014/main" id="{7BB205E7-0C51-12A4-822F-6C6854B2D596}"/>
              </a:ext>
            </a:extLst>
          </p:cNvPr>
          <p:cNvGrpSpPr/>
          <p:nvPr/>
        </p:nvGrpSpPr>
        <p:grpSpPr>
          <a:xfrm>
            <a:off x="5007594" y="5067877"/>
            <a:ext cx="2058654" cy="837223"/>
            <a:chOff x="5999571" y="4138463"/>
            <a:chExt cx="2517101" cy="1023667"/>
          </a:xfrm>
        </p:grpSpPr>
        <p:sp>
          <p:nvSpPr>
            <p:cNvPr id="23" name="Rectangle 22">
              <a:extLst>
                <a:ext uri="{FF2B5EF4-FFF2-40B4-BE49-F238E27FC236}">
                  <a16:creationId xmlns:a16="http://schemas.microsoft.com/office/drawing/2014/main" id="{7B3D40D3-12AC-CA2E-12C6-58BB61D71D7A}"/>
                </a:ext>
              </a:extLst>
            </p:cNvPr>
            <p:cNvSpPr/>
            <p:nvPr/>
          </p:nvSpPr>
          <p:spPr>
            <a:xfrm>
              <a:off x="5999571" y="4161198"/>
              <a:ext cx="2517101" cy="1000932"/>
            </a:xfrm>
            <a:prstGeom prst="rect">
              <a:avLst/>
            </a:prstGeom>
            <a:solidFill>
              <a:schemeClr val="bg1"/>
            </a:solidFill>
            <a:ln w="952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4" name="Rectangle 23">
              <a:extLst>
                <a:ext uri="{FF2B5EF4-FFF2-40B4-BE49-F238E27FC236}">
                  <a16:creationId xmlns:a16="http://schemas.microsoft.com/office/drawing/2014/main" id="{662EB2E4-CEE8-155E-9DA0-F35E40FB2B9A}"/>
                </a:ext>
              </a:extLst>
            </p:cNvPr>
            <p:cNvSpPr/>
            <p:nvPr/>
          </p:nvSpPr>
          <p:spPr>
            <a:xfrm>
              <a:off x="5999571" y="4165879"/>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ubtitle 2">
              <a:extLst>
                <a:ext uri="{FF2B5EF4-FFF2-40B4-BE49-F238E27FC236}">
                  <a16:creationId xmlns:a16="http://schemas.microsoft.com/office/drawing/2014/main" id="{90E9E6F6-19C8-62FE-30A4-77FF3356F6BD}"/>
                </a:ext>
              </a:extLst>
            </p:cNvPr>
            <p:cNvSpPr txBox="1">
              <a:spLocks/>
            </p:cNvSpPr>
            <p:nvPr/>
          </p:nvSpPr>
          <p:spPr>
            <a:xfrm>
              <a:off x="5999571" y="4138463"/>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a:solidFill>
                    <a:srgbClr val="023553"/>
                  </a:solidFill>
                  <a:latin typeface="Arial"/>
                  <a:cs typeface="Arial"/>
                </a:rPr>
                <a:t>Project Feasibility</a:t>
              </a:r>
            </a:p>
            <a:p>
              <a:pPr>
                <a:lnSpc>
                  <a:spcPct val="130000"/>
                </a:lnSpc>
              </a:pPr>
              <a:endParaRPr lang="en-US" sz="1000" b="1">
                <a:solidFill>
                  <a:srgbClr val="023553"/>
                </a:solidFill>
                <a:latin typeface="Arial"/>
                <a:cs typeface="Arial"/>
              </a:endParaRPr>
            </a:p>
            <a:p>
              <a:r>
                <a:rPr lang="en-US" sz="700" b="1">
                  <a:solidFill>
                    <a:srgbClr val="023553"/>
                  </a:solidFill>
                  <a:latin typeface="Arial"/>
                  <a:cs typeface="Arial"/>
                </a:rPr>
                <a:t>                        </a:t>
              </a:r>
              <a:r>
                <a:rPr lang="en-US" sz="1100">
                  <a:solidFill>
                    <a:srgbClr val="023553"/>
                  </a:solidFill>
                  <a:latin typeface="Arial"/>
                  <a:cs typeface="Arial"/>
                </a:rPr>
                <a:t>Some Challenges</a:t>
              </a:r>
              <a:endParaRPr lang="en-US" sz="2000">
                <a:solidFill>
                  <a:srgbClr val="023553"/>
                </a:solidFill>
                <a:latin typeface="Arial"/>
                <a:cs typeface="Arial"/>
              </a:endParaRPr>
            </a:p>
          </p:txBody>
        </p:sp>
      </p:grpSp>
      <p:pic>
        <p:nvPicPr>
          <p:cNvPr id="26" name="Graphic 25">
            <a:extLst>
              <a:ext uri="{FF2B5EF4-FFF2-40B4-BE49-F238E27FC236}">
                <a16:creationId xmlns:a16="http://schemas.microsoft.com/office/drawing/2014/main" id="{836E33AF-F4FA-20E4-6BDF-0A563BEF1C9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5815" t="21707" r="15110" b="27190"/>
          <a:stretch/>
        </p:blipFill>
        <p:spPr>
          <a:xfrm>
            <a:off x="5151583" y="5522013"/>
            <a:ext cx="538279" cy="301743"/>
          </a:xfrm>
          <a:prstGeom prst="rect">
            <a:avLst/>
          </a:prstGeom>
        </p:spPr>
      </p:pic>
      <p:grpSp>
        <p:nvGrpSpPr>
          <p:cNvPr id="27" name="Group 26">
            <a:extLst>
              <a:ext uri="{FF2B5EF4-FFF2-40B4-BE49-F238E27FC236}">
                <a16:creationId xmlns:a16="http://schemas.microsoft.com/office/drawing/2014/main" id="{2F8C7D4E-5DCD-5120-08AF-2748E1249345}"/>
              </a:ext>
            </a:extLst>
          </p:cNvPr>
          <p:cNvGrpSpPr/>
          <p:nvPr/>
        </p:nvGrpSpPr>
        <p:grpSpPr>
          <a:xfrm>
            <a:off x="9397857" y="5096888"/>
            <a:ext cx="2058655" cy="846118"/>
            <a:chOff x="5999569" y="5343140"/>
            <a:chExt cx="2517103" cy="1034542"/>
          </a:xfrm>
        </p:grpSpPr>
        <p:sp>
          <p:nvSpPr>
            <p:cNvPr id="28" name="Rectangle 27">
              <a:extLst>
                <a:ext uri="{FF2B5EF4-FFF2-40B4-BE49-F238E27FC236}">
                  <a16:creationId xmlns:a16="http://schemas.microsoft.com/office/drawing/2014/main" id="{756F6D3C-D21A-E2E3-FA30-439B8E8A25D6}"/>
                </a:ext>
              </a:extLst>
            </p:cNvPr>
            <p:cNvSpPr/>
            <p:nvPr/>
          </p:nvSpPr>
          <p:spPr>
            <a:xfrm>
              <a:off x="5999570" y="5375050"/>
              <a:ext cx="2517102" cy="1002632"/>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9" name="Rectangle 28">
              <a:extLst>
                <a:ext uri="{FF2B5EF4-FFF2-40B4-BE49-F238E27FC236}">
                  <a16:creationId xmlns:a16="http://schemas.microsoft.com/office/drawing/2014/main" id="{712B20D9-5D88-DEBC-C199-CE94F619F3EF}"/>
                </a:ext>
              </a:extLst>
            </p:cNvPr>
            <p:cNvSpPr/>
            <p:nvPr/>
          </p:nvSpPr>
          <p:spPr>
            <a:xfrm>
              <a:off x="5999569" y="5343140"/>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ubtitle 2">
              <a:extLst>
                <a:ext uri="{FF2B5EF4-FFF2-40B4-BE49-F238E27FC236}">
                  <a16:creationId xmlns:a16="http://schemas.microsoft.com/office/drawing/2014/main" id="{AFB1F638-2299-9D14-15C9-9D6A8C6CE3DD}"/>
                </a:ext>
              </a:extLst>
            </p:cNvPr>
            <p:cNvSpPr txBox="1">
              <a:spLocks/>
            </p:cNvSpPr>
            <p:nvPr/>
          </p:nvSpPr>
          <p:spPr>
            <a:xfrm>
              <a:off x="5999569" y="5343140"/>
              <a:ext cx="2517101" cy="100299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Publicity Impact</a:t>
              </a:r>
            </a:p>
            <a:p>
              <a:pPr>
                <a:lnSpc>
                  <a:spcPct val="130000"/>
                </a:lnSpc>
              </a:pPr>
              <a:endParaRPr lang="en-US" sz="100" b="1" dirty="0">
                <a:solidFill>
                  <a:srgbClr val="023553"/>
                </a:solidFill>
                <a:latin typeface="Arial"/>
                <a:cs typeface="Arial"/>
              </a:endParaRPr>
            </a:p>
            <a:p>
              <a:pPr>
                <a:lnSpc>
                  <a:spcPct val="130000"/>
                </a:lnSpc>
              </a:pPr>
              <a:endParaRPr lang="en-US" sz="100" b="1" dirty="0">
                <a:solidFill>
                  <a:srgbClr val="023553"/>
                </a:solidFill>
                <a:latin typeface="Arial"/>
                <a:cs typeface="Arial"/>
              </a:endParaRPr>
            </a:p>
            <a:p>
              <a:pPr>
                <a:lnSpc>
                  <a:spcPct val="150000"/>
                </a:lnSpc>
              </a:pPr>
              <a:r>
                <a:rPr lang="en-US" sz="1100" dirty="0">
                  <a:solidFill>
                    <a:srgbClr val="023553"/>
                  </a:solidFill>
                  <a:latin typeface="Arial"/>
                  <a:cs typeface="Arial"/>
                </a:rPr>
                <a:t>                         Wow, </a:t>
              </a:r>
            </a:p>
            <a:p>
              <a:pPr>
                <a:lnSpc>
                  <a:spcPct val="90000"/>
                </a:lnSpc>
              </a:pPr>
              <a:r>
                <a:rPr lang="en-US" sz="800" dirty="0">
                  <a:solidFill>
                    <a:srgbClr val="023553"/>
                  </a:solidFill>
                  <a:latin typeface="Arial"/>
                  <a:cs typeface="Arial"/>
                </a:rPr>
                <a:t>                                   </a:t>
              </a:r>
              <a:r>
                <a:rPr lang="en-US" sz="700" dirty="0">
                  <a:solidFill>
                    <a:srgbClr val="023553"/>
                  </a:solidFill>
                  <a:latin typeface="Arial"/>
                  <a:cs typeface="Arial"/>
                </a:rPr>
                <a:t> amazing project</a:t>
              </a:r>
            </a:p>
            <a:p>
              <a:pPr algn="l">
                <a:lnSpc>
                  <a:spcPct val="130000"/>
                </a:lnSpc>
              </a:pPr>
              <a:endParaRPr lang="en-US" sz="950" dirty="0">
                <a:solidFill>
                  <a:srgbClr val="FFFFFF"/>
                </a:solidFill>
                <a:latin typeface="Arial"/>
                <a:cs typeface="Arial"/>
              </a:endParaRPr>
            </a:p>
            <a:p>
              <a:pPr algn="l">
                <a:lnSpc>
                  <a:spcPct val="120000"/>
                </a:lnSpc>
              </a:pPr>
              <a:endParaRPr lang="en-US" sz="700" dirty="0">
                <a:solidFill>
                  <a:srgbClr val="FFFFFF"/>
                </a:solidFill>
                <a:latin typeface="Arial"/>
                <a:cs typeface="Arial"/>
              </a:endParaRPr>
            </a:p>
          </p:txBody>
        </p:sp>
        <p:pic>
          <p:nvPicPr>
            <p:cNvPr id="31" name="Picture 30">
              <a:extLst>
                <a:ext uri="{FF2B5EF4-FFF2-40B4-BE49-F238E27FC236}">
                  <a16:creationId xmlns:a16="http://schemas.microsoft.com/office/drawing/2014/main" id="{F46472C2-9107-F042-8BC8-E6E3E7177A97}"/>
                </a:ext>
              </a:extLst>
            </p:cNvPr>
            <p:cNvPicPr>
              <a:picLocks noChangeAspect="1"/>
            </p:cNvPicPr>
            <p:nvPr/>
          </p:nvPicPr>
          <p:blipFill>
            <a:blip r:embed="rId9"/>
            <a:stretch>
              <a:fillRect/>
            </a:stretch>
          </p:blipFill>
          <p:spPr>
            <a:xfrm>
              <a:off x="6187216" y="5853583"/>
              <a:ext cx="1027706" cy="322525"/>
            </a:xfrm>
            <a:prstGeom prst="rect">
              <a:avLst/>
            </a:prstGeom>
          </p:spPr>
        </p:pic>
      </p:grpSp>
    </p:spTree>
    <p:extLst>
      <p:ext uri="{BB962C8B-B14F-4D97-AF65-F5344CB8AC3E}">
        <p14:creationId xmlns:p14="http://schemas.microsoft.com/office/powerpoint/2010/main" val="1683504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5FA1-5EDF-07A9-99C2-6441831C8792}"/>
              </a:ext>
            </a:extLst>
          </p:cNvPr>
          <p:cNvSpPr>
            <a:spLocks noGrp="1"/>
          </p:cNvSpPr>
          <p:nvPr>
            <p:ph type="title"/>
          </p:nvPr>
        </p:nvSpPr>
        <p:spPr/>
        <p:txBody>
          <a:bodyPr/>
          <a:lstStyle/>
          <a:p>
            <a:r>
              <a:rPr lang="en-US" sz="4000" dirty="0">
                <a:latin typeface="Arial"/>
                <a:cs typeface="Arial"/>
              </a:rPr>
              <a:t>The University of Arizona</a:t>
            </a:r>
            <a:endParaRPr lang="en-US" dirty="0"/>
          </a:p>
        </p:txBody>
      </p:sp>
      <p:sp>
        <p:nvSpPr>
          <p:cNvPr id="5" name="Slide Number Placeholder 4">
            <a:extLst>
              <a:ext uri="{FF2B5EF4-FFF2-40B4-BE49-F238E27FC236}">
                <a16:creationId xmlns:a16="http://schemas.microsoft.com/office/drawing/2014/main" id="{2F77DCBE-F214-7449-6B35-41B0F717F782}"/>
              </a:ext>
            </a:extLst>
          </p:cNvPr>
          <p:cNvSpPr>
            <a:spLocks noGrp="1"/>
          </p:cNvSpPr>
          <p:nvPr>
            <p:ph type="sldNum" sz="quarter" idx="12"/>
          </p:nvPr>
        </p:nvSpPr>
        <p:spPr/>
        <p:txBody>
          <a:bodyPr/>
          <a:lstStyle/>
          <a:p>
            <a:fld id="{B8ABFA30-FF27-415C-B557-1D977D7BFC9A}" type="slidenum">
              <a:rPr lang="en-US" smtClean="0"/>
              <a:pPr/>
              <a:t>12</a:t>
            </a:fld>
            <a:endParaRPr lang="en-US"/>
          </a:p>
        </p:txBody>
      </p:sp>
      <p:sp>
        <p:nvSpPr>
          <p:cNvPr id="6" name="Text Placeholder 5">
            <a:extLst>
              <a:ext uri="{FF2B5EF4-FFF2-40B4-BE49-F238E27FC236}">
                <a16:creationId xmlns:a16="http://schemas.microsoft.com/office/drawing/2014/main" id="{14C0C717-D0FF-CF63-B1C6-D75719379E5E}"/>
              </a:ext>
            </a:extLst>
          </p:cNvPr>
          <p:cNvSpPr>
            <a:spLocks noGrp="1"/>
          </p:cNvSpPr>
          <p:nvPr>
            <p:ph type="body" sz="quarter" idx="13"/>
          </p:nvPr>
        </p:nvSpPr>
        <p:spPr/>
        <p:txBody>
          <a:bodyPr>
            <a:normAutofit lnSpcReduction="10000"/>
          </a:bodyPr>
          <a:lstStyle/>
          <a:p>
            <a:r>
              <a:rPr lang="en-US" dirty="0"/>
              <a:t>Utility Renewable Energy Agreement</a:t>
            </a:r>
          </a:p>
        </p:txBody>
      </p:sp>
      <p:pic>
        <p:nvPicPr>
          <p:cNvPr id="9" name="Picture 8" descr="University of Arizona.jpg">
            <a:extLst>
              <a:ext uri="{FF2B5EF4-FFF2-40B4-BE49-F238E27FC236}">
                <a16:creationId xmlns:a16="http://schemas.microsoft.com/office/drawing/2014/main" id="{B8523F3C-CC70-F913-5DB2-705A70881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6685" y="459165"/>
            <a:ext cx="1977862" cy="496246"/>
          </a:xfrm>
          <a:prstGeom prst="rect">
            <a:avLst/>
          </a:prstGeom>
        </p:spPr>
      </p:pic>
      <p:sp>
        <p:nvSpPr>
          <p:cNvPr id="11" name="Rectangle 10">
            <a:extLst>
              <a:ext uri="{FF2B5EF4-FFF2-40B4-BE49-F238E27FC236}">
                <a16:creationId xmlns:a16="http://schemas.microsoft.com/office/drawing/2014/main" id="{F39905D6-8EA5-0BF0-33EC-C614AF5EE318}"/>
              </a:ext>
            </a:extLst>
          </p:cNvPr>
          <p:cNvSpPr/>
          <p:nvPr/>
        </p:nvSpPr>
        <p:spPr>
          <a:xfrm>
            <a:off x="4695567" y="1688946"/>
            <a:ext cx="7080421" cy="2885085"/>
          </a:xfrm>
          <a:prstGeom prst="rect">
            <a:avLst/>
          </a:prstGeom>
        </p:spPr>
        <p:txBody>
          <a:bodyPr wrap="square">
            <a:spAutoFit/>
          </a:bodyPr>
          <a:lstStyle/>
          <a:p>
            <a:pPr>
              <a:lnSpc>
                <a:spcPct val="120000"/>
              </a:lnSpc>
              <a:spcAft>
                <a:spcPts val="600"/>
              </a:spcAft>
            </a:pPr>
            <a:r>
              <a:rPr lang="en-US" sz="1200" dirty="0">
                <a:latin typeface="Arial"/>
                <a:cs typeface="Arial"/>
              </a:rPr>
              <a:t>The University of Arizona uses as much power as 22,000 average American homes. The University sought to source renewable energy to eliminate 100% of the greenhouse gas emissions associated with this electricity usage, ~ 65,000 MTCO2e per year, .</a:t>
            </a:r>
          </a:p>
          <a:p>
            <a:pPr>
              <a:lnSpc>
                <a:spcPct val="120000"/>
              </a:lnSpc>
              <a:spcAft>
                <a:spcPts val="600"/>
              </a:spcAft>
            </a:pPr>
            <a:r>
              <a:rPr lang="en-US" sz="1200" dirty="0">
                <a:latin typeface="Arial"/>
                <a:cs typeface="Arial"/>
              </a:rPr>
              <a:t>The University engaged Coho to guide the development and implementation of its renewable energy strategy. The result is a 20-year agreement with Tucson Electric Power (TEP) that will provide the university with 100% renewable electricity beginning in Spring 2021. Under the agreement, </a:t>
            </a:r>
            <a:r>
              <a:rPr lang="en-US" sz="1200" dirty="0">
                <a:latin typeface="Arial"/>
                <a:cs typeface="Arial"/>
                <a:hlinkClick r:id="rId3">
                  <a:extLst>
                    <a:ext uri="{A12FA001-AC4F-418D-AE19-62706E023703}">
                      <ahyp:hlinkClr xmlns:ahyp="http://schemas.microsoft.com/office/drawing/2018/hyperlinkcolor" val="tx"/>
                    </a:ext>
                  </a:extLst>
                </a:hlinkClick>
              </a:rPr>
              <a:t>TEP</a:t>
            </a:r>
            <a:r>
              <a:rPr lang="en-US" sz="1200" dirty="0">
                <a:latin typeface="Arial"/>
                <a:cs typeface="Arial"/>
              </a:rPr>
              <a:t> will supply up to 26 megawatts (MW) of power from portions of two new projects. Half of the power will come from a 100 MW solar and storage facility at the Wilmot Energy Center in southeast Tucson, and the other half will come from the 250 MW Oso Grande Wind Project in southeastern New Mexico. </a:t>
            </a:r>
          </a:p>
          <a:p>
            <a:pPr>
              <a:lnSpc>
                <a:spcPct val="120000"/>
              </a:lnSpc>
            </a:pPr>
            <a:r>
              <a:rPr lang="en-US" sz="1200" dirty="0">
                <a:latin typeface="Arial"/>
                <a:cs typeface="Arial"/>
              </a:rPr>
              <a:t>The agreement is the largest utility bilateral renewable energy agreement in the US between a university and a regulated utility and is expected to provide the University with significant savings compared to business-as-usual projections. </a:t>
            </a:r>
          </a:p>
        </p:txBody>
      </p:sp>
      <p:grpSp>
        <p:nvGrpSpPr>
          <p:cNvPr id="13" name="Group 12">
            <a:extLst>
              <a:ext uri="{FF2B5EF4-FFF2-40B4-BE49-F238E27FC236}">
                <a16:creationId xmlns:a16="http://schemas.microsoft.com/office/drawing/2014/main" id="{EFDE481F-B3F0-0F3C-0B94-9A90410737F6}"/>
              </a:ext>
            </a:extLst>
          </p:cNvPr>
          <p:cNvGrpSpPr/>
          <p:nvPr/>
        </p:nvGrpSpPr>
        <p:grpSpPr>
          <a:xfrm>
            <a:off x="644525" y="5048470"/>
            <a:ext cx="2058654" cy="853553"/>
            <a:chOff x="664878" y="4120194"/>
            <a:chExt cx="2517101" cy="1043633"/>
          </a:xfrm>
        </p:grpSpPr>
        <p:sp>
          <p:nvSpPr>
            <p:cNvPr id="39" name="Rectangle 38">
              <a:extLst>
                <a:ext uri="{FF2B5EF4-FFF2-40B4-BE49-F238E27FC236}">
                  <a16:creationId xmlns:a16="http://schemas.microsoft.com/office/drawing/2014/main" id="{3EA57A06-C31D-1477-5C48-7C22731B256A}"/>
                </a:ext>
              </a:extLst>
            </p:cNvPr>
            <p:cNvSpPr/>
            <p:nvPr/>
          </p:nvSpPr>
          <p:spPr>
            <a:xfrm>
              <a:off x="664878" y="4165879"/>
              <a:ext cx="2517101" cy="997948"/>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0" name="Rectangle 39">
              <a:extLst>
                <a:ext uri="{FF2B5EF4-FFF2-40B4-BE49-F238E27FC236}">
                  <a16:creationId xmlns:a16="http://schemas.microsoft.com/office/drawing/2014/main" id="{7032088B-759F-AA53-F6C3-10A6E2019534}"/>
                </a:ext>
              </a:extLst>
            </p:cNvPr>
            <p:cNvSpPr/>
            <p:nvPr/>
          </p:nvSpPr>
          <p:spPr>
            <a:xfrm>
              <a:off x="664878" y="4161198"/>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Subtitle 2">
              <a:extLst>
                <a:ext uri="{FF2B5EF4-FFF2-40B4-BE49-F238E27FC236}">
                  <a16:creationId xmlns:a16="http://schemas.microsoft.com/office/drawing/2014/main" id="{9C43F94E-353E-8719-5961-AE1054CC1EBC}"/>
                </a:ext>
              </a:extLst>
            </p:cNvPr>
            <p:cNvSpPr txBox="1">
              <a:spLocks/>
            </p:cNvSpPr>
            <p:nvPr/>
          </p:nvSpPr>
          <p:spPr>
            <a:xfrm>
              <a:off x="664878" y="4120194"/>
              <a:ext cx="2517101" cy="102366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GHG &amp; Environmental Impact</a:t>
              </a:r>
              <a:br>
                <a:rPr lang="en-US" sz="300" b="1" dirty="0">
                  <a:solidFill>
                    <a:srgbClr val="023553"/>
                  </a:solidFill>
                  <a:latin typeface="Arial"/>
                  <a:cs typeface="Arial"/>
                </a:rPr>
              </a:br>
              <a:br>
                <a:rPr lang="en-US" sz="300" b="1" dirty="0">
                  <a:solidFill>
                    <a:srgbClr val="023553"/>
                  </a:solidFill>
                  <a:latin typeface="Arial"/>
                  <a:cs typeface="Arial"/>
                </a:rPr>
              </a:br>
              <a:br>
                <a:rPr lang="en-US" sz="300" b="1" dirty="0">
                  <a:solidFill>
                    <a:srgbClr val="023553"/>
                  </a:solidFill>
                  <a:latin typeface="Arial"/>
                  <a:cs typeface="Arial"/>
                </a:rPr>
              </a:br>
              <a:br>
                <a:rPr lang="en-US" sz="300" b="1" dirty="0">
                  <a:solidFill>
                    <a:srgbClr val="023553"/>
                  </a:solidFill>
                  <a:latin typeface="Arial"/>
                  <a:cs typeface="Arial"/>
                </a:rPr>
              </a:br>
              <a:r>
                <a:rPr lang="en-US" sz="1100" dirty="0">
                  <a:solidFill>
                    <a:srgbClr val="023553"/>
                  </a:solidFill>
                  <a:latin typeface="Arial"/>
                  <a:cs typeface="Arial"/>
                </a:rPr>
                <a:t>Enormous</a:t>
              </a:r>
              <a:endParaRPr lang="en-US" sz="1400" dirty="0">
                <a:solidFill>
                  <a:srgbClr val="023553"/>
                </a:solidFill>
                <a:latin typeface="Arial"/>
                <a:cs typeface="Arial"/>
              </a:endParaRPr>
            </a:p>
          </p:txBody>
        </p:sp>
        <p:pic>
          <p:nvPicPr>
            <p:cNvPr id="42" name="Picture 41">
              <a:extLst>
                <a:ext uri="{FF2B5EF4-FFF2-40B4-BE49-F238E27FC236}">
                  <a16:creationId xmlns:a16="http://schemas.microsoft.com/office/drawing/2014/main" id="{ABBF041D-078A-211A-5D80-9A812FA5C96D}"/>
                </a:ext>
              </a:extLst>
            </p:cNvPr>
            <p:cNvPicPr>
              <a:picLocks noChangeAspect="1"/>
            </p:cNvPicPr>
            <p:nvPr/>
          </p:nvPicPr>
          <p:blipFill>
            <a:blip r:embed="rId4"/>
            <a:stretch>
              <a:fillRect/>
            </a:stretch>
          </p:blipFill>
          <p:spPr>
            <a:xfrm>
              <a:off x="868210" y="4532803"/>
              <a:ext cx="475386" cy="546891"/>
            </a:xfrm>
            <a:prstGeom prst="rect">
              <a:avLst/>
            </a:prstGeom>
          </p:spPr>
        </p:pic>
      </p:grpSp>
      <p:grpSp>
        <p:nvGrpSpPr>
          <p:cNvPr id="15" name="Group 14">
            <a:extLst>
              <a:ext uri="{FF2B5EF4-FFF2-40B4-BE49-F238E27FC236}">
                <a16:creationId xmlns:a16="http://schemas.microsoft.com/office/drawing/2014/main" id="{777606F6-2708-8953-E0C1-27614AA6F018}"/>
              </a:ext>
            </a:extLst>
          </p:cNvPr>
          <p:cNvGrpSpPr/>
          <p:nvPr/>
        </p:nvGrpSpPr>
        <p:grpSpPr>
          <a:xfrm>
            <a:off x="2819657" y="5055724"/>
            <a:ext cx="2058654" cy="845355"/>
            <a:chOff x="3324396" y="4129068"/>
            <a:chExt cx="2517101" cy="1033609"/>
          </a:xfrm>
        </p:grpSpPr>
        <p:sp>
          <p:nvSpPr>
            <p:cNvPr id="31" name="Rectangle 30">
              <a:extLst>
                <a:ext uri="{FF2B5EF4-FFF2-40B4-BE49-F238E27FC236}">
                  <a16:creationId xmlns:a16="http://schemas.microsoft.com/office/drawing/2014/main" id="{FBBB7813-57B0-7065-0594-6991F9978183}"/>
                </a:ext>
              </a:extLst>
            </p:cNvPr>
            <p:cNvSpPr/>
            <p:nvPr/>
          </p:nvSpPr>
          <p:spPr>
            <a:xfrm>
              <a:off x="3324396" y="4160043"/>
              <a:ext cx="2517101" cy="1002634"/>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2" name="Rectangle 31">
              <a:extLst>
                <a:ext uri="{FF2B5EF4-FFF2-40B4-BE49-F238E27FC236}">
                  <a16:creationId xmlns:a16="http://schemas.microsoft.com/office/drawing/2014/main" id="{8B95E0C4-E25C-3890-AA00-4B039A51F863}"/>
                </a:ext>
              </a:extLst>
            </p:cNvPr>
            <p:cNvSpPr/>
            <p:nvPr/>
          </p:nvSpPr>
          <p:spPr>
            <a:xfrm>
              <a:off x="3324396" y="4160042"/>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Subtitle 2">
              <a:extLst>
                <a:ext uri="{FF2B5EF4-FFF2-40B4-BE49-F238E27FC236}">
                  <a16:creationId xmlns:a16="http://schemas.microsoft.com/office/drawing/2014/main" id="{63CDF610-229F-3851-277C-ED2E97F3D97E}"/>
                </a:ext>
              </a:extLst>
            </p:cNvPr>
            <p:cNvSpPr txBox="1">
              <a:spLocks/>
            </p:cNvSpPr>
            <p:nvPr/>
          </p:nvSpPr>
          <p:spPr>
            <a:xfrm>
              <a:off x="3324396" y="4129068"/>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Project Timeline</a:t>
              </a:r>
            </a:p>
            <a:p>
              <a:pPr>
                <a:lnSpc>
                  <a:spcPct val="130000"/>
                </a:lnSpc>
              </a:pPr>
              <a:endParaRPr lang="en-US" sz="300" b="1" dirty="0">
                <a:solidFill>
                  <a:srgbClr val="023553"/>
                </a:solidFill>
                <a:latin typeface="Arial"/>
                <a:cs typeface="Arial"/>
              </a:endParaRPr>
            </a:p>
            <a:p>
              <a:pPr>
                <a:lnSpc>
                  <a:spcPct val="200000"/>
                </a:lnSpc>
              </a:pPr>
              <a:r>
                <a:rPr lang="en-US" sz="1100" dirty="0">
                  <a:solidFill>
                    <a:srgbClr val="023553"/>
                  </a:solidFill>
                  <a:latin typeface="Arial"/>
                  <a:cs typeface="Arial"/>
                </a:rPr>
                <a:t>             1-2 Years</a:t>
              </a:r>
            </a:p>
            <a:p>
              <a:pPr algn="l">
                <a:lnSpc>
                  <a:spcPct val="130000"/>
                </a:lnSpc>
              </a:pPr>
              <a:endParaRPr lang="en-US" sz="950" dirty="0">
                <a:solidFill>
                  <a:srgbClr val="FFFFFF"/>
                </a:solidFill>
                <a:latin typeface="Arial"/>
                <a:cs typeface="Arial"/>
              </a:endParaRPr>
            </a:p>
          </p:txBody>
        </p:sp>
        <p:pic>
          <p:nvPicPr>
            <p:cNvPr id="34" name="Picture 33">
              <a:extLst>
                <a:ext uri="{FF2B5EF4-FFF2-40B4-BE49-F238E27FC236}">
                  <a16:creationId xmlns:a16="http://schemas.microsoft.com/office/drawing/2014/main" id="{61D02C1D-1DED-E020-1C2C-4B5FFB092D41}"/>
                </a:ext>
              </a:extLst>
            </p:cNvPr>
            <p:cNvPicPr>
              <a:picLocks noChangeAspect="1"/>
            </p:cNvPicPr>
            <p:nvPr/>
          </p:nvPicPr>
          <p:blipFill>
            <a:blip r:embed="rId5"/>
            <a:stretch>
              <a:fillRect/>
            </a:stretch>
          </p:blipFill>
          <p:spPr>
            <a:xfrm>
              <a:off x="3566548" y="4546703"/>
              <a:ext cx="469765" cy="545159"/>
            </a:xfrm>
            <a:prstGeom prst="rect">
              <a:avLst/>
            </a:prstGeom>
          </p:spPr>
        </p:pic>
      </p:grpSp>
      <p:grpSp>
        <p:nvGrpSpPr>
          <p:cNvPr id="17" name="Group 16">
            <a:extLst>
              <a:ext uri="{FF2B5EF4-FFF2-40B4-BE49-F238E27FC236}">
                <a16:creationId xmlns:a16="http://schemas.microsoft.com/office/drawing/2014/main" id="{96CDE099-312B-36A9-DCD8-95F114EEDE23}"/>
              </a:ext>
            </a:extLst>
          </p:cNvPr>
          <p:cNvGrpSpPr/>
          <p:nvPr/>
        </p:nvGrpSpPr>
        <p:grpSpPr>
          <a:xfrm>
            <a:off x="5007594" y="5063408"/>
            <a:ext cx="2058654" cy="837223"/>
            <a:chOff x="5999571" y="4138463"/>
            <a:chExt cx="2517101" cy="1023667"/>
          </a:xfrm>
        </p:grpSpPr>
        <p:sp>
          <p:nvSpPr>
            <p:cNvPr id="23" name="Rectangle 22">
              <a:extLst>
                <a:ext uri="{FF2B5EF4-FFF2-40B4-BE49-F238E27FC236}">
                  <a16:creationId xmlns:a16="http://schemas.microsoft.com/office/drawing/2014/main" id="{BDED9124-8F69-8217-89B4-5F77FD500EA2}"/>
                </a:ext>
              </a:extLst>
            </p:cNvPr>
            <p:cNvSpPr/>
            <p:nvPr/>
          </p:nvSpPr>
          <p:spPr>
            <a:xfrm>
              <a:off x="5999571" y="4161198"/>
              <a:ext cx="2517101" cy="1000932"/>
            </a:xfrm>
            <a:prstGeom prst="rect">
              <a:avLst/>
            </a:prstGeom>
            <a:solidFill>
              <a:schemeClr val="bg1"/>
            </a:solidFill>
            <a:ln w="952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4" name="Rectangle 23">
              <a:extLst>
                <a:ext uri="{FF2B5EF4-FFF2-40B4-BE49-F238E27FC236}">
                  <a16:creationId xmlns:a16="http://schemas.microsoft.com/office/drawing/2014/main" id="{C57FABFE-2089-175F-6B96-657CB5A55A62}"/>
                </a:ext>
              </a:extLst>
            </p:cNvPr>
            <p:cNvSpPr/>
            <p:nvPr/>
          </p:nvSpPr>
          <p:spPr>
            <a:xfrm>
              <a:off x="5999571" y="4165879"/>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ubtitle 2">
              <a:extLst>
                <a:ext uri="{FF2B5EF4-FFF2-40B4-BE49-F238E27FC236}">
                  <a16:creationId xmlns:a16="http://schemas.microsoft.com/office/drawing/2014/main" id="{BC21F49B-7F90-D8A7-35CF-D8D69A76CC9C}"/>
                </a:ext>
              </a:extLst>
            </p:cNvPr>
            <p:cNvSpPr txBox="1">
              <a:spLocks/>
            </p:cNvSpPr>
            <p:nvPr/>
          </p:nvSpPr>
          <p:spPr>
            <a:xfrm>
              <a:off x="5999571" y="4138463"/>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Project Feasibility</a:t>
              </a:r>
            </a:p>
            <a:p>
              <a:pPr>
                <a:lnSpc>
                  <a:spcPct val="130000"/>
                </a:lnSpc>
              </a:pPr>
              <a:endParaRPr lang="en-US" sz="1000" b="1" dirty="0">
                <a:solidFill>
                  <a:srgbClr val="023553"/>
                </a:solidFill>
                <a:latin typeface="Arial"/>
                <a:cs typeface="Arial"/>
              </a:endParaRPr>
            </a:p>
            <a:p>
              <a:r>
                <a:rPr lang="en-US" sz="700" b="1" dirty="0">
                  <a:solidFill>
                    <a:srgbClr val="023553"/>
                  </a:solidFill>
                  <a:latin typeface="Arial"/>
                  <a:cs typeface="Arial"/>
                </a:rPr>
                <a:t>                        </a:t>
              </a:r>
              <a:r>
                <a:rPr lang="en-US" sz="1100" dirty="0">
                  <a:solidFill>
                    <a:srgbClr val="023553"/>
                  </a:solidFill>
                  <a:latin typeface="Arial"/>
                  <a:cs typeface="Arial"/>
                </a:rPr>
                <a:t>Difficult</a:t>
              </a:r>
              <a:endParaRPr lang="en-US" sz="2000" dirty="0">
                <a:solidFill>
                  <a:srgbClr val="023553"/>
                </a:solidFill>
                <a:latin typeface="Arial"/>
                <a:cs typeface="Arial"/>
              </a:endParaRPr>
            </a:p>
          </p:txBody>
        </p:sp>
        <p:pic>
          <p:nvPicPr>
            <p:cNvPr id="26" name="Picture 25">
              <a:extLst>
                <a:ext uri="{FF2B5EF4-FFF2-40B4-BE49-F238E27FC236}">
                  <a16:creationId xmlns:a16="http://schemas.microsoft.com/office/drawing/2014/main" id="{6652602E-E370-1826-82A9-DC86F61E180A}"/>
                </a:ext>
              </a:extLst>
            </p:cNvPr>
            <p:cNvPicPr>
              <a:picLocks noChangeAspect="1"/>
            </p:cNvPicPr>
            <p:nvPr/>
          </p:nvPicPr>
          <p:blipFill>
            <a:blip r:embed="rId6"/>
            <a:stretch>
              <a:fillRect/>
            </a:stretch>
          </p:blipFill>
          <p:spPr>
            <a:xfrm>
              <a:off x="6200984" y="4623331"/>
              <a:ext cx="671451" cy="392055"/>
            </a:xfrm>
            <a:prstGeom prst="rect">
              <a:avLst/>
            </a:prstGeom>
          </p:spPr>
        </p:pic>
      </p:grpSp>
      <p:grpSp>
        <p:nvGrpSpPr>
          <p:cNvPr id="14" name="Group 13">
            <a:extLst>
              <a:ext uri="{FF2B5EF4-FFF2-40B4-BE49-F238E27FC236}">
                <a16:creationId xmlns:a16="http://schemas.microsoft.com/office/drawing/2014/main" id="{D9D68E3A-06B0-F91C-2EAD-26C029115B70}"/>
              </a:ext>
            </a:extLst>
          </p:cNvPr>
          <p:cNvGrpSpPr/>
          <p:nvPr/>
        </p:nvGrpSpPr>
        <p:grpSpPr>
          <a:xfrm>
            <a:off x="7211350" y="5080822"/>
            <a:ext cx="2058654" cy="837223"/>
            <a:chOff x="664878" y="5339363"/>
            <a:chExt cx="2517101" cy="1023667"/>
          </a:xfrm>
        </p:grpSpPr>
        <p:sp>
          <p:nvSpPr>
            <p:cNvPr id="35" name="Rectangle 34">
              <a:extLst>
                <a:ext uri="{FF2B5EF4-FFF2-40B4-BE49-F238E27FC236}">
                  <a16:creationId xmlns:a16="http://schemas.microsoft.com/office/drawing/2014/main" id="{472715D3-F23A-9D4B-5F66-BC22C550DADB}"/>
                </a:ext>
              </a:extLst>
            </p:cNvPr>
            <p:cNvSpPr/>
            <p:nvPr/>
          </p:nvSpPr>
          <p:spPr>
            <a:xfrm>
              <a:off x="664878" y="5354015"/>
              <a:ext cx="2517101" cy="1002633"/>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6" name="Rectangle 35">
              <a:extLst>
                <a:ext uri="{FF2B5EF4-FFF2-40B4-BE49-F238E27FC236}">
                  <a16:creationId xmlns:a16="http://schemas.microsoft.com/office/drawing/2014/main" id="{34EA7167-ED97-DDDB-1153-B9603D58A1AC}"/>
                </a:ext>
              </a:extLst>
            </p:cNvPr>
            <p:cNvSpPr/>
            <p:nvPr/>
          </p:nvSpPr>
          <p:spPr>
            <a:xfrm>
              <a:off x="664878" y="5343499"/>
              <a:ext cx="2517101" cy="333042"/>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ubtitle 2">
              <a:extLst>
                <a:ext uri="{FF2B5EF4-FFF2-40B4-BE49-F238E27FC236}">
                  <a16:creationId xmlns:a16="http://schemas.microsoft.com/office/drawing/2014/main" id="{28862F7D-CC59-B4A0-55F2-CF21C568EDAB}"/>
                </a:ext>
              </a:extLst>
            </p:cNvPr>
            <p:cNvSpPr txBox="1">
              <a:spLocks/>
            </p:cNvSpPr>
            <p:nvPr/>
          </p:nvSpPr>
          <p:spPr>
            <a:xfrm>
              <a:off x="664878" y="5339363"/>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Economic Impact &amp; Savings</a:t>
              </a:r>
            </a:p>
            <a:p>
              <a:pPr>
                <a:lnSpc>
                  <a:spcPct val="130000"/>
                </a:lnSpc>
              </a:pPr>
              <a:endParaRPr lang="en-US" sz="600" b="1" dirty="0">
                <a:solidFill>
                  <a:srgbClr val="023553"/>
                </a:solidFill>
                <a:latin typeface="Arial"/>
                <a:cs typeface="Arial"/>
              </a:endParaRPr>
            </a:p>
            <a:p>
              <a:r>
                <a:rPr lang="en-US" sz="1400" dirty="0">
                  <a:solidFill>
                    <a:srgbClr val="023553"/>
                  </a:solidFill>
                  <a:latin typeface="Arial"/>
                  <a:cs typeface="Arial"/>
                </a:rPr>
                <a:t>        </a:t>
              </a:r>
              <a:r>
                <a:rPr lang="en-US" sz="1100" dirty="0">
                  <a:solidFill>
                    <a:srgbClr val="023553"/>
                  </a:solidFill>
                  <a:latin typeface="Arial"/>
                  <a:cs typeface="Arial"/>
                </a:rPr>
                <a:t>     Large Net Savings</a:t>
              </a:r>
              <a:endParaRPr lang="en-US" sz="800" dirty="0">
                <a:solidFill>
                  <a:srgbClr val="FFFFFF"/>
                </a:solidFill>
                <a:latin typeface="Arial"/>
                <a:cs typeface="Arial"/>
              </a:endParaRPr>
            </a:p>
          </p:txBody>
        </p:sp>
        <p:pic>
          <p:nvPicPr>
            <p:cNvPr id="38" name="Picture 37">
              <a:extLst>
                <a:ext uri="{FF2B5EF4-FFF2-40B4-BE49-F238E27FC236}">
                  <a16:creationId xmlns:a16="http://schemas.microsoft.com/office/drawing/2014/main" id="{DEB1639C-4F85-DBD6-4B1F-A8D79D43191C}"/>
                </a:ext>
              </a:extLst>
            </p:cNvPr>
            <p:cNvPicPr>
              <a:picLocks noChangeAspect="1"/>
            </p:cNvPicPr>
            <p:nvPr/>
          </p:nvPicPr>
          <p:blipFill>
            <a:blip r:embed="rId7"/>
            <a:stretch>
              <a:fillRect/>
            </a:stretch>
          </p:blipFill>
          <p:spPr>
            <a:xfrm>
              <a:off x="930814" y="5802231"/>
              <a:ext cx="455744" cy="400164"/>
            </a:xfrm>
            <a:prstGeom prst="rect">
              <a:avLst/>
            </a:prstGeom>
          </p:spPr>
        </p:pic>
      </p:grpSp>
      <p:grpSp>
        <p:nvGrpSpPr>
          <p:cNvPr id="16" name="Group 15">
            <a:extLst>
              <a:ext uri="{FF2B5EF4-FFF2-40B4-BE49-F238E27FC236}">
                <a16:creationId xmlns:a16="http://schemas.microsoft.com/office/drawing/2014/main" id="{1F900270-902A-7AB1-1850-02548CA9E8B5}"/>
              </a:ext>
            </a:extLst>
          </p:cNvPr>
          <p:cNvGrpSpPr/>
          <p:nvPr/>
        </p:nvGrpSpPr>
        <p:grpSpPr>
          <a:xfrm>
            <a:off x="9415756" y="5082276"/>
            <a:ext cx="2058655" cy="846118"/>
            <a:chOff x="5999569" y="5343140"/>
            <a:chExt cx="2517103" cy="1034542"/>
          </a:xfrm>
        </p:grpSpPr>
        <p:sp>
          <p:nvSpPr>
            <p:cNvPr id="27" name="Rectangle 26">
              <a:extLst>
                <a:ext uri="{FF2B5EF4-FFF2-40B4-BE49-F238E27FC236}">
                  <a16:creationId xmlns:a16="http://schemas.microsoft.com/office/drawing/2014/main" id="{60F4291E-B95F-438D-608D-3580DD56BA2E}"/>
                </a:ext>
              </a:extLst>
            </p:cNvPr>
            <p:cNvSpPr/>
            <p:nvPr/>
          </p:nvSpPr>
          <p:spPr>
            <a:xfrm>
              <a:off x="5999570" y="5375050"/>
              <a:ext cx="2517102" cy="1002632"/>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37AEC7B4-B1FB-A4DC-94E5-3083BC8D185E}"/>
                </a:ext>
              </a:extLst>
            </p:cNvPr>
            <p:cNvSpPr/>
            <p:nvPr/>
          </p:nvSpPr>
          <p:spPr>
            <a:xfrm>
              <a:off x="5999569" y="5343140"/>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ubtitle 2">
              <a:extLst>
                <a:ext uri="{FF2B5EF4-FFF2-40B4-BE49-F238E27FC236}">
                  <a16:creationId xmlns:a16="http://schemas.microsoft.com/office/drawing/2014/main" id="{5520E35D-5A75-295E-9CB8-6C5987844D92}"/>
                </a:ext>
              </a:extLst>
            </p:cNvPr>
            <p:cNvSpPr txBox="1">
              <a:spLocks/>
            </p:cNvSpPr>
            <p:nvPr/>
          </p:nvSpPr>
          <p:spPr>
            <a:xfrm>
              <a:off x="5999569" y="5343140"/>
              <a:ext cx="2517101" cy="100299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Publicity Impact</a:t>
              </a:r>
            </a:p>
            <a:p>
              <a:pPr>
                <a:lnSpc>
                  <a:spcPct val="130000"/>
                </a:lnSpc>
              </a:pPr>
              <a:endParaRPr lang="en-US" sz="100" b="1" dirty="0">
                <a:solidFill>
                  <a:srgbClr val="023553"/>
                </a:solidFill>
                <a:latin typeface="Arial"/>
                <a:cs typeface="Arial"/>
              </a:endParaRPr>
            </a:p>
            <a:p>
              <a:pPr>
                <a:lnSpc>
                  <a:spcPct val="130000"/>
                </a:lnSpc>
              </a:pPr>
              <a:endParaRPr lang="en-US" sz="100" b="1" dirty="0">
                <a:solidFill>
                  <a:srgbClr val="023553"/>
                </a:solidFill>
                <a:latin typeface="Arial"/>
                <a:cs typeface="Arial"/>
              </a:endParaRPr>
            </a:p>
            <a:p>
              <a:pPr>
                <a:lnSpc>
                  <a:spcPct val="150000"/>
                </a:lnSpc>
              </a:pPr>
              <a:r>
                <a:rPr lang="en-US" sz="1100" dirty="0">
                  <a:solidFill>
                    <a:srgbClr val="023553"/>
                  </a:solidFill>
                  <a:latin typeface="Arial"/>
                  <a:cs typeface="Arial"/>
                </a:rPr>
                <a:t>                         Wow, </a:t>
              </a:r>
            </a:p>
            <a:p>
              <a:pPr>
                <a:lnSpc>
                  <a:spcPct val="90000"/>
                </a:lnSpc>
              </a:pPr>
              <a:r>
                <a:rPr lang="en-US" sz="800" dirty="0">
                  <a:solidFill>
                    <a:srgbClr val="023553"/>
                  </a:solidFill>
                  <a:latin typeface="Arial"/>
                  <a:cs typeface="Arial"/>
                </a:rPr>
                <a:t>                                   </a:t>
              </a:r>
              <a:r>
                <a:rPr lang="en-US" sz="700" dirty="0">
                  <a:solidFill>
                    <a:srgbClr val="023553"/>
                  </a:solidFill>
                  <a:latin typeface="Arial"/>
                  <a:cs typeface="Arial"/>
                </a:rPr>
                <a:t> amazing project</a:t>
              </a:r>
            </a:p>
            <a:p>
              <a:pPr algn="l">
                <a:lnSpc>
                  <a:spcPct val="130000"/>
                </a:lnSpc>
              </a:pPr>
              <a:endParaRPr lang="en-US" sz="950" dirty="0">
                <a:solidFill>
                  <a:srgbClr val="FFFFFF"/>
                </a:solidFill>
                <a:latin typeface="Arial"/>
                <a:cs typeface="Arial"/>
              </a:endParaRPr>
            </a:p>
            <a:p>
              <a:pPr algn="l">
                <a:lnSpc>
                  <a:spcPct val="120000"/>
                </a:lnSpc>
              </a:pPr>
              <a:endParaRPr lang="en-US" sz="700" dirty="0">
                <a:solidFill>
                  <a:srgbClr val="FFFFFF"/>
                </a:solidFill>
                <a:latin typeface="Arial"/>
                <a:cs typeface="Arial"/>
              </a:endParaRPr>
            </a:p>
          </p:txBody>
        </p:sp>
        <p:pic>
          <p:nvPicPr>
            <p:cNvPr id="30" name="Picture 29">
              <a:extLst>
                <a:ext uri="{FF2B5EF4-FFF2-40B4-BE49-F238E27FC236}">
                  <a16:creationId xmlns:a16="http://schemas.microsoft.com/office/drawing/2014/main" id="{4F228C71-5431-A682-66CA-98932F54CA0F}"/>
                </a:ext>
              </a:extLst>
            </p:cNvPr>
            <p:cNvPicPr>
              <a:picLocks noChangeAspect="1"/>
            </p:cNvPicPr>
            <p:nvPr/>
          </p:nvPicPr>
          <p:blipFill>
            <a:blip r:embed="rId8"/>
            <a:stretch>
              <a:fillRect/>
            </a:stretch>
          </p:blipFill>
          <p:spPr>
            <a:xfrm>
              <a:off x="6187216" y="5853583"/>
              <a:ext cx="1027706" cy="322525"/>
            </a:xfrm>
            <a:prstGeom prst="rect">
              <a:avLst/>
            </a:prstGeom>
          </p:spPr>
        </p:pic>
      </p:grpSp>
      <p:pic>
        <p:nvPicPr>
          <p:cNvPr id="43" name="Picture 42" descr="mcclelland-solar.jpg">
            <a:extLst>
              <a:ext uri="{FF2B5EF4-FFF2-40B4-BE49-F238E27FC236}">
                <a16:creationId xmlns:a16="http://schemas.microsoft.com/office/drawing/2014/main" id="{8017247C-E427-F6FB-530F-27E4EBAEFA78}"/>
              </a:ext>
            </a:extLst>
          </p:cNvPr>
          <p:cNvPicPr>
            <a:picLocks noChangeAspect="1"/>
          </p:cNvPicPr>
          <p:nvPr/>
        </p:nvPicPr>
        <p:blipFill rotWithShape="1">
          <a:blip r:embed="rId9">
            <a:extLst>
              <a:ext uri="{28A0092B-C50C-407E-A947-70E740481C1C}">
                <a14:useLocalDpi xmlns:a14="http://schemas.microsoft.com/office/drawing/2010/main" val="0"/>
              </a:ext>
            </a:extLst>
          </a:blip>
          <a:srcRect l="22805"/>
          <a:stretch/>
        </p:blipFill>
        <p:spPr>
          <a:xfrm>
            <a:off x="752836" y="1741830"/>
            <a:ext cx="3826543" cy="2550351"/>
          </a:xfrm>
          <a:prstGeom prst="rect">
            <a:avLst/>
          </a:prstGeom>
        </p:spPr>
      </p:pic>
    </p:spTree>
    <p:extLst>
      <p:ext uri="{BB962C8B-B14F-4D97-AF65-F5344CB8AC3E}">
        <p14:creationId xmlns:p14="http://schemas.microsoft.com/office/powerpoint/2010/main" val="236942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5FA1-5EDF-07A9-99C2-6441831C8792}"/>
              </a:ext>
            </a:extLst>
          </p:cNvPr>
          <p:cNvSpPr>
            <a:spLocks noGrp="1"/>
          </p:cNvSpPr>
          <p:nvPr>
            <p:ph type="title"/>
          </p:nvPr>
        </p:nvSpPr>
        <p:spPr>
          <a:xfrm>
            <a:off x="644769" y="365760"/>
            <a:ext cx="8273263" cy="640080"/>
          </a:xfrm>
        </p:spPr>
        <p:txBody>
          <a:bodyPr/>
          <a:lstStyle/>
          <a:p>
            <a:r>
              <a:rPr lang="en-US" sz="4000" dirty="0">
                <a:latin typeface="Arial"/>
                <a:cs typeface="Arial"/>
              </a:rPr>
              <a:t>American University, George Washington University</a:t>
            </a:r>
            <a:endParaRPr lang="en-US" dirty="0"/>
          </a:p>
        </p:txBody>
      </p:sp>
      <p:sp>
        <p:nvSpPr>
          <p:cNvPr id="5" name="Slide Number Placeholder 4">
            <a:extLst>
              <a:ext uri="{FF2B5EF4-FFF2-40B4-BE49-F238E27FC236}">
                <a16:creationId xmlns:a16="http://schemas.microsoft.com/office/drawing/2014/main" id="{2F77DCBE-F214-7449-6B35-41B0F717F782}"/>
              </a:ext>
            </a:extLst>
          </p:cNvPr>
          <p:cNvSpPr>
            <a:spLocks noGrp="1"/>
          </p:cNvSpPr>
          <p:nvPr>
            <p:ph type="sldNum" sz="quarter" idx="12"/>
          </p:nvPr>
        </p:nvSpPr>
        <p:spPr/>
        <p:txBody>
          <a:bodyPr/>
          <a:lstStyle/>
          <a:p>
            <a:fld id="{B8ABFA30-FF27-415C-B557-1D977D7BFC9A}" type="slidenum">
              <a:rPr lang="en-US" smtClean="0"/>
              <a:pPr/>
              <a:t>13</a:t>
            </a:fld>
            <a:endParaRPr lang="en-US"/>
          </a:p>
        </p:txBody>
      </p:sp>
      <p:sp>
        <p:nvSpPr>
          <p:cNvPr id="6" name="Text Placeholder 5">
            <a:extLst>
              <a:ext uri="{FF2B5EF4-FFF2-40B4-BE49-F238E27FC236}">
                <a16:creationId xmlns:a16="http://schemas.microsoft.com/office/drawing/2014/main" id="{14C0C717-D0FF-CF63-B1C6-D75719379E5E}"/>
              </a:ext>
            </a:extLst>
          </p:cNvPr>
          <p:cNvSpPr>
            <a:spLocks noGrp="1"/>
          </p:cNvSpPr>
          <p:nvPr>
            <p:ph type="body" sz="quarter" idx="13"/>
          </p:nvPr>
        </p:nvSpPr>
        <p:spPr>
          <a:xfrm>
            <a:off x="644525" y="1557561"/>
            <a:ext cx="10934700" cy="452438"/>
          </a:xfrm>
        </p:spPr>
        <p:txBody>
          <a:bodyPr>
            <a:normAutofit lnSpcReduction="10000"/>
          </a:bodyPr>
          <a:lstStyle/>
          <a:p>
            <a:r>
              <a:rPr lang="en-US" dirty="0"/>
              <a:t>Wholesale PPA</a:t>
            </a:r>
          </a:p>
        </p:txBody>
      </p:sp>
      <p:sp>
        <p:nvSpPr>
          <p:cNvPr id="11" name="Rectangle 10">
            <a:extLst>
              <a:ext uri="{FF2B5EF4-FFF2-40B4-BE49-F238E27FC236}">
                <a16:creationId xmlns:a16="http://schemas.microsoft.com/office/drawing/2014/main" id="{F39905D6-8EA5-0BF0-33EC-C614AF5EE318}"/>
              </a:ext>
            </a:extLst>
          </p:cNvPr>
          <p:cNvSpPr/>
          <p:nvPr/>
        </p:nvSpPr>
        <p:spPr>
          <a:xfrm>
            <a:off x="4695567" y="1957704"/>
            <a:ext cx="7080421" cy="3106620"/>
          </a:xfrm>
          <a:prstGeom prst="rect">
            <a:avLst/>
          </a:prstGeom>
        </p:spPr>
        <p:txBody>
          <a:bodyPr wrap="square">
            <a:spAutoFit/>
          </a:bodyPr>
          <a:lstStyle/>
          <a:p>
            <a:pPr>
              <a:lnSpc>
                <a:spcPct val="120000"/>
              </a:lnSpc>
              <a:spcAft>
                <a:spcPts val="600"/>
              </a:spcAft>
            </a:pPr>
            <a:r>
              <a:rPr lang="en-US" sz="1200" dirty="0"/>
              <a:t>The Capital Partners Solar Project (CPSP) is a 20-year Power Purchase Agreement (PPA), advised by Coho, under which Duke Energy Renewables (DER) constructed a 52-megawatt solar photovoltaic (PV) array across three sites in North Carolina and sells the electricity generated to the George Washington University, American University, and the George Washington University Hospital. </a:t>
            </a:r>
          </a:p>
          <a:p>
            <a:pPr>
              <a:lnSpc>
                <a:spcPct val="120000"/>
              </a:lnSpc>
              <a:spcAft>
                <a:spcPts val="600"/>
              </a:spcAft>
            </a:pPr>
            <a:r>
              <a:rPr lang="en-US" sz="1200" dirty="0"/>
              <a:t>Commercial operations of the first phase in Pasquotank County near Elizabeth City began in 2015, with second and third sites following in 2016. In its first year of operation, the project generated about 123 million kilowatt-hours (kWh) of emissions-free electricity, providing about half the electricity needs of GWU and AU, and about 30% needed by GWUH. Since the project did not require any upfront capital from the universities or hospital and the electricity is expected to cost less than the market, the institutions could potentially avoid millions of dollars in expected electric rate increases over the life of the project. The institutions found that this scale provided the best combination of reducing exposure to the volatility of future market prices while still reaching the scale necessary for the most competitive prices. </a:t>
            </a:r>
            <a:endParaRPr lang="en-US" sz="1200" dirty="0">
              <a:solidFill>
                <a:srgbClr val="595959"/>
              </a:solidFill>
              <a:latin typeface="Arial"/>
              <a:cs typeface="Arial"/>
            </a:endParaRPr>
          </a:p>
        </p:txBody>
      </p:sp>
      <p:pic>
        <p:nvPicPr>
          <p:cNvPr id="8" name="Picture 2" descr="Capital Partners Solar Project | Office of the Provost | The George  Washington University">
            <a:extLst>
              <a:ext uri="{FF2B5EF4-FFF2-40B4-BE49-F238E27FC236}">
                <a16:creationId xmlns:a16="http://schemas.microsoft.com/office/drawing/2014/main" id="{8FB92BA1-6155-936C-4B33-6DB46CC02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83" y="2076443"/>
            <a:ext cx="3935113" cy="22797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AD405B41-C353-A165-438F-7EA46FF0A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8032" y="413242"/>
            <a:ext cx="9271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96C52187-151B-68F7-FDC5-6E9ACA32F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4151" y="494454"/>
            <a:ext cx="1565074" cy="782537"/>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568C250A-A1AC-AD73-9BCB-0A933EC2CBF4}"/>
              </a:ext>
            </a:extLst>
          </p:cNvPr>
          <p:cNvGrpSpPr/>
          <p:nvPr/>
        </p:nvGrpSpPr>
        <p:grpSpPr>
          <a:xfrm>
            <a:off x="7158892" y="5057653"/>
            <a:ext cx="4246591" cy="863028"/>
            <a:chOff x="2716329" y="5630806"/>
            <a:chExt cx="4246591" cy="863028"/>
          </a:xfrm>
        </p:grpSpPr>
        <p:grpSp>
          <p:nvGrpSpPr>
            <p:cNvPr id="14" name="Group 13">
              <a:extLst>
                <a:ext uri="{FF2B5EF4-FFF2-40B4-BE49-F238E27FC236}">
                  <a16:creationId xmlns:a16="http://schemas.microsoft.com/office/drawing/2014/main" id="{F597D659-73B2-558E-E4C0-60CF67431CE5}"/>
                </a:ext>
              </a:extLst>
            </p:cNvPr>
            <p:cNvGrpSpPr/>
            <p:nvPr/>
          </p:nvGrpSpPr>
          <p:grpSpPr>
            <a:xfrm>
              <a:off x="2716329" y="5630806"/>
              <a:ext cx="2058654" cy="837223"/>
              <a:chOff x="664878" y="5339363"/>
              <a:chExt cx="2517101" cy="1023667"/>
            </a:xfrm>
          </p:grpSpPr>
          <p:sp>
            <p:nvSpPr>
              <p:cNvPr id="34" name="Rectangle 33">
                <a:extLst>
                  <a:ext uri="{FF2B5EF4-FFF2-40B4-BE49-F238E27FC236}">
                    <a16:creationId xmlns:a16="http://schemas.microsoft.com/office/drawing/2014/main" id="{824ACE62-BCB1-73D7-7B65-C88F90EA82A6}"/>
                  </a:ext>
                </a:extLst>
              </p:cNvPr>
              <p:cNvSpPr/>
              <p:nvPr/>
            </p:nvSpPr>
            <p:spPr>
              <a:xfrm>
                <a:off x="664878" y="5354015"/>
                <a:ext cx="2517101" cy="1002633"/>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5" name="Rectangle 34">
                <a:extLst>
                  <a:ext uri="{FF2B5EF4-FFF2-40B4-BE49-F238E27FC236}">
                    <a16:creationId xmlns:a16="http://schemas.microsoft.com/office/drawing/2014/main" id="{C722DEDB-56AD-E255-5D66-A3EE6DC1ECB5}"/>
                  </a:ext>
                </a:extLst>
              </p:cNvPr>
              <p:cNvSpPr/>
              <p:nvPr/>
            </p:nvSpPr>
            <p:spPr>
              <a:xfrm>
                <a:off x="664878" y="5343499"/>
                <a:ext cx="2517101" cy="333042"/>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Subtitle 2">
                <a:extLst>
                  <a:ext uri="{FF2B5EF4-FFF2-40B4-BE49-F238E27FC236}">
                    <a16:creationId xmlns:a16="http://schemas.microsoft.com/office/drawing/2014/main" id="{E2F60464-81D1-82B5-3529-2B8D9C55B92C}"/>
                  </a:ext>
                </a:extLst>
              </p:cNvPr>
              <p:cNvSpPr txBox="1">
                <a:spLocks/>
              </p:cNvSpPr>
              <p:nvPr/>
            </p:nvSpPr>
            <p:spPr>
              <a:xfrm>
                <a:off x="664878" y="5339363"/>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Economic Impact &amp; Savings</a:t>
                </a:r>
              </a:p>
              <a:p>
                <a:pPr>
                  <a:lnSpc>
                    <a:spcPct val="130000"/>
                  </a:lnSpc>
                </a:pPr>
                <a:endParaRPr lang="en-US" sz="600" b="1" dirty="0">
                  <a:solidFill>
                    <a:srgbClr val="023553"/>
                  </a:solidFill>
                  <a:latin typeface="Arial"/>
                  <a:cs typeface="Arial"/>
                </a:endParaRPr>
              </a:p>
              <a:p>
                <a:r>
                  <a:rPr lang="en-US" sz="1400" dirty="0">
                    <a:solidFill>
                      <a:srgbClr val="023553"/>
                    </a:solidFill>
                    <a:latin typeface="Arial"/>
                    <a:cs typeface="Arial"/>
                  </a:rPr>
                  <a:t>        </a:t>
                </a:r>
                <a:r>
                  <a:rPr lang="en-US" sz="1100" dirty="0">
                    <a:solidFill>
                      <a:srgbClr val="023553"/>
                    </a:solidFill>
                    <a:latin typeface="Arial"/>
                    <a:cs typeface="Arial"/>
                  </a:rPr>
                  <a:t>     Large Net Savings</a:t>
                </a:r>
                <a:endParaRPr lang="en-US" sz="800" dirty="0">
                  <a:solidFill>
                    <a:srgbClr val="FFFFFF"/>
                  </a:solidFill>
                  <a:latin typeface="Arial"/>
                  <a:cs typeface="Arial"/>
                </a:endParaRPr>
              </a:p>
            </p:txBody>
          </p:sp>
          <p:pic>
            <p:nvPicPr>
              <p:cNvPr id="42" name="Picture 41">
                <a:extLst>
                  <a:ext uri="{FF2B5EF4-FFF2-40B4-BE49-F238E27FC236}">
                    <a16:creationId xmlns:a16="http://schemas.microsoft.com/office/drawing/2014/main" id="{31F87AAB-7297-C8D1-E13A-7EED32190728}"/>
                  </a:ext>
                </a:extLst>
              </p:cNvPr>
              <p:cNvPicPr>
                <a:picLocks noChangeAspect="1"/>
              </p:cNvPicPr>
              <p:nvPr/>
            </p:nvPicPr>
            <p:blipFill>
              <a:blip r:embed="rId5"/>
              <a:stretch>
                <a:fillRect/>
              </a:stretch>
            </p:blipFill>
            <p:spPr>
              <a:xfrm>
                <a:off x="930814" y="5802231"/>
                <a:ext cx="455744" cy="400164"/>
              </a:xfrm>
              <a:prstGeom prst="rect">
                <a:avLst/>
              </a:prstGeom>
            </p:spPr>
          </p:pic>
        </p:grpSp>
        <p:grpSp>
          <p:nvGrpSpPr>
            <p:cNvPr id="16" name="Group 15">
              <a:extLst>
                <a:ext uri="{FF2B5EF4-FFF2-40B4-BE49-F238E27FC236}">
                  <a16:creationId xmlns:a16="http://schemas.microsoft.com/office/drawing/2014/main" id="{B41546A6-63F7-E2E5-20C5-F35705225ABC}"/>
                </a:ext>
              </a:extLst>
            </p:cNvPr>
            <p:cNvGrpSpPr/>
            <p:nvPr/>
          </p:nvGrpSpPr>
          <p:grpSpPr>
            <a:xfrm>
              <a:off x="4904265" y="5647716"/>
              <a:ext cx="2058655" cy="846118"/>
              <a:chOff x="5999569" y="5343140"/>
              <a:chExt cx="2517103" cy="1034542"/>
            </a:xfrm>
          </p:grpSpPr>
          <p:sp>
            <p:nvSpPr>
              <p:cNvPr id="27" name="Rectangle 26">
                <a:extLst>
                  <a:ext uri="{FF2B5EF4-FFF2-40B4-BE49-F238E27FC236}">
                    <a16:creationId xmlns:a16="http://schemas.microsoft.com/office/drawing/2014/main" id="{D23030ED-DD70-EB5E-18B9-F920808E507D}"/>
                  </a:ext>
                </a:extLst>
              </p:cNvPr>
              <p:cNvSpPr/>
              <p:nvPr/>
            </p:nvSpPr>
            <p:spPr>
              <a:xfrm>
                <a:off x="5999570" y="5375050"/>
                <a:ext cx="2517102" cy="1002632"/>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AC97205B-2184-74DB-05D6-C4E6009683C4}"/>
                  </a:ext>
                </a:extLst>
              </p:cNvPr>
              <p:cNvSpPr/>
              <p:nvPr/>
            </p:nvSpPr>
            <p:spPr>
              <a:xfrm>
                <a:off x="5999569" y="5343140"/>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ubtitle 2">
                <a:extLst>
                  <a:ext uri="{FF2B5EF4-FFF2-40B4-BE49-F238E27FC236}">
                    <a16:creationId xmlns:a16="http://schemas.microsoft.com/office/drawing/2014/main" id="{4E41CF87-D779-7CFC-1992-FBCA13C0F199}"/>
                  </a:ext>
                </a:extLst>
              </p:cNvPr>
              <p:cNvSpPr txBox="1">
                <a:spLocks/>
              </p:cNvSpPr>
              <p:nvPr/>
            </p:nvSpPr>
            <p:spPr>
              <a:xfrm>
                <a:off x="5999569" y="5343140"/>
                <a:ext cx="2517101" cy="100299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Publicity Impact</a:t>
                </a:r>
              </a:p>
              <a:p>
                <a:pPr>
                  <a:lnSpc>
                    <a:spcPct val="130000"/>
                  </a:lnSpc>
                </a:pPr>
                <a:endParaRPr lang="en-US" sz="100" b="1" dirty="0">
                  <a:solidFill>
                    <a:srgbClr val="023553"/>
                  </a:solidFill>
                  <a:latin typeface="Arial"/>
                  <a:cs typeface="Arial"/>
                </a:endParaRPr>
              </a:p>
              <a:p>
                <a:pPr>
                  <a:lnSpc>
                    <a:spcPct val="130000"/>
                  </a:lnSpc>
                </a:pPr>
                <a:endParaRPr lang="en-US" sz="100" b="1" dirty="0">
                  <a:solidFill>
                    <a:srgbClr val="023553"/>
                  </a:solidFill>
                  <a:latin typeface="Arial"/>
                  <a:cs typeface="Arial"/>
                </a:endParaRPr>
              </a:p>
              <a:p>
                <a:pPr>
                  <a:lnSpc>
                    <a:spcPct val="150000"/>
                  </a:lnSpc>
                </a:pPr>
                <a:r>
                  <a:rPr lang="en-US" sz="1100" dirty="0">
                    <a:solidFill>
                      <a:srgbClr val="023553"/>
                    </a:solidFill>
                    <a:latin typeface="Arial"/>
                    <a:cs typeface="Arial"/>
                  </a:rPr>
                  <a:t>                         Wow, </a:t>
                </a:r>
              </a:p>
              <a:p>
                <a:pPr>
                  <a:lnSpc>
                    <a:spcPct val="90000"/>
                  </a:lnSpc>
                </a:pPr>
                <a:r>
                  <a:rPr lang="en-US" sz="800" dirty="0">
                    <a:solidFill>
                      <a:srgbClr val="023553"/>
                    </a:solidFill>
                    <a:latin typeface="Arial"/>
                    <a:cs typeface="Arial"/>
                  </a:rPr>
                  <a:t>                                   </a:t>
                </a:r>
                <a:r>
                  <a:rPr lang="en-US" sz="700" dirty="0">
                    <a:solidFill>
                      <a:srgbClr val="023553"/>
                    </a:solidFill>
                    <a:latin typeface="Arial"/>
                    <a:cs typeface="Arial"/>
                  </a:rPr>
                  <a:t> amazing project</a:t>
                </a:r>
              </a:p>
              <a:p>
                <a:pPr algn="l">
                  <a:lnSpc>
                    <a:spcPct val="130000"/>
                  </a:lnSpc>
                </a:pPr>
                <a:endParaRPr lang="en-US" sz="950" dirty="0">
                  <a:solidFill>
                    <a:srgbClr val="FFFFFF"/>
                  </a:solidFill>
                  <a:latin typeface="Arial"/>
                  <a:cs typeface="Arial"/>
                </a:endParaRPr>
              </a:p>
              <a:p>
                <a:pPr algn="l">
                  <a:lnSpc>
                    <a:spcPct val="120000"/>
                  </a:lnSpc>
                </a:pPr>
                <a:endParaRPr lang="en-US" sz="700" dirty="0">
                  <a:solidFill>
                    <a:srgbClr val="FFFFFF"/>
                  </a:solidFill>
                  <a:latin typeface="Arial"/>
                  <a:cs typeface="Arial"/>
                </a:endParaRPr>
              </a:p>
            </p:txBody>
          </p:sp>
          <p:pic>
            <p:nvPicPr>
              <p:cNvPr id="30" name="Picture 29">
                <a:extLst>
                  <a:ext uri="{FF2B5EF4-FFF2-40B4-BE49-F238E27FC236}">
                    <a16:creationId xmlns:a16="http://schemas.microsoft.com/office/drawing/2014/main" id="{D13C81B7-A49D-AC32-38D0-645DA601E6F9}"/>
                  </a:ext>
                </a:extLst>
              </p:cNvPr>
              <p:cNvPicPr>
                <a:picLocks noChangeAspect="1"/>
              </p:cNvPicPr>
              <p:nvPr/>
            </p:nvPicPr>
            <p:blipFill>
              <a:blip r:embed="rId6"/>
              <a:stretch>
                <a:fillRect/>
              </a:stretch>
            </p:blipFill>
            <p:spPr>
              <a:xfrm>
                <a:off x="6187216" y="5853583"/>
                <a:ext cx="1027706" cy="322525"/>
              </a:xfrm>
              <a:prstGeom prst="rect">
                <a:avLst/>
              </a:prstGeom>
            </p:spPr>
          </p:pic>
        </p:grpSp>
      </p:grpSp>
      <p:grpSp>
        <p:nvGrpSpPr>
          <p:cNvPr id="17" name="Group 16">
            <a:extLst>
              <a:ext uri="{FF2B5EF4-FFF2-40B4-BE49-F238E27FC236}">
                <a16:creationId xmlns:a16="http://schemas.microsoft.com/office/drawing/2014/main" id="{F3BF8C38-5C03-F87A-4915-F28C06C56DDD}"/>
              </a:ext>
            </a:extLst>
          </p:cNvPr>
          <p:cNvGrpSpPr/>
          <p:nvPr/>
        </p:nvGrpSpPr>
        <p:grpSpPr>
          <a:xfrm>
            <a:off x="4970955" y="5030645"/>
            <a:ext cx="2058654" cy="837223"/>
            <a:chOff x="5999571" y="4138463"/>
            <a:chExt cx="2517101" cy="1023667"/>
          </a:xfrm>
        </p:grpSpPr>
        <p:sp>
          <p:nvSpPr>
            <p:cNvPr id="23" name="Rectangle 22">
              <a:extLst>
                <a:ext uri="{FF2B5EF4-FFF2-40B4-BE49-F238E27FC236}">
                  <a16:creationId xmlns:a16="http://schemas.microsoft.com/office/drawing/2014/main" id="{73632F3F-B194-6B34-01C7-9A5CAC3D6488}"/>
                </a:ext>
              </a:extLst>
            </p:cNvPr>
            <p:cNvSpPr/>
            <p:nvPr/>
          </p:nvSpPr>
          <p:spPr>
            <a:xfrm>
              <a:off x="5999571" y="4161198"/>
              <a:ext cx="2517101" cy="1000932"/>
            </a:xfrm>
            <a:prstGeom prst="rect">
              <a:avLst/>
            </a:prstGeom>
            <a:solidFill>
              <a:schemeClr val="bg1"/>
            </a:solidFill>
            <a:ln w="952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4" name="Rectangle 23">
              <a:extLst>
                <a:ext uri="{FF2B5EF4-FFF2-40B4-BE49-F238E27FC236}">
                  <a16:creationId xmlns:a16="http://schemas.microsoft.com/office/drawing/2014/main" id="{4CEEDAA7-89A5-66E7-EA9C-8A12B52643C8}"/>
                </a:ext>
              </a:extLst>
            </p:cNvPr>
            <p:cNvSpPr/>
            <p:nvPr/>
          </p:nvSpPr>
          <p:spPr>
            <a:xfrm>
              <a:off x="5999571" y="4165879"/>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ubtitle 2">
              <a:extLst>
                <a:ext uri="{FF2B5EF4-FFF2-40B4-BE49-F238E27FC236}">
                  <a16:creationId xmlns:a16="http://schemas.microsoft.com/office/drawing/2014/main" id="{CF9642BF-0173-79AA-6762-070A7B3E6AB2}"/>
                </a:ext>
              </a:extLst>
            </p:cNvPr>
            <p:cNvSpPr txBox="1">
              <a:spLocks/>
            </p:cNvSpPr>
            <p:nvPr/>
          </p:nvSpPr>
          <p:spPr>
            <a:xfrm>
              <a:off x="5999571" y="4138463"/>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Project Feasibility</a:t>
              </a:r>
            </a:p>
            <a:p>
              <a:pPr>
                <a:lnSpc>
                  <a:spcPct val="130000"/>
                </a:lnSpc>
              </a:pPr>
              <a:endParaRPr lang="en-US" sz="1000" b="1" dirty="0">
                <a:solidFill>
                  <a:srgbClr val="023553"/>
                </a:solidFill>
                <a:latin typeface="Arial"/>
                <a:cs typeface="Arial"/>
              </a:endParaRPr>
            </a:p>
            <a:p>
              <a:r>
                <a:rPr lang="en-US" sz="700" b="1" dirty="0">
                  <a:solidFill>
                    <a:srgbClr val="023553"/>
                  </a:solidFill>
                  <a:latin typeface="Arial"/>
                  <a:cs typeface="Arial"/>
                </a:rPr>
                <a:t>                        </a:t>
              </a:r>
              <a:r>
                <a:rPr lang="en-US" sz="1100" dirty="0">
                  <a:solidFill>
                    <a:srgbClr val="023553"/>
                  </a:solidFill>
                  <a:latin typeface="Arial"/>
                  <a:cs typeface="Arial"/>
                </a:rPr>
                <a:t>Difficult</a:t>
              </a:r>
              <a:endParaRPr lang="en-US" sz="2000" dirty="0">
                <a:solidFill>
                  <a:srgbClr val="023553"/>
                </a:solidFill>
                <a:latin typeface="Arial"/>
                <a:cs typeface="Arial"/>
              </a:endParaRPr>
            </a:p>
          </p:txBody>
        </p:sp>
        <p:pic>
          <p:nvPicPr>
            <p:cNvPr id="26" name="Picture 25">
              <a:extLst>
                <a:ext uri="{FF2B5EF4-FFF2-40B4-BE49-F238E27FC236}">
                  <a16:creationId xmlns:a16="http://schemas.microsoft.com/office/drawing/2014/main" id="{59939B2A-3760-D4AA-7DED-A97293D56F73}"/>
                </a:ext>
              </a:extLst>
            </p:cNvPr>
            <p:cNvPicPr>
              <a:picLocks noChangeAspect="1"/>
            </p:cNvPicPr>
            <p:nvPr/>
          </p:nvPicPr>
          <p:blipFill>
            <a:blip r:embed="rId7"/>
            <a:stretch>
              <a:fillRect/>
            </a:stretch>
          </p:blipFill>
          <p:spPr>
            <a:xfrm>
              <a:off x="6200984" y="4623331"/>
              <a:ext cx="671451" cy="392055"/>
            </a:xfrm>
            <a:prstGeom prst="rect">
              <a:avLst/>
            </a:prstGeom>
          </p:spPr>
        </p:pic>
      </p:grpSp>
      <p:grpSp>
        <p:nvGrpSpPr>
          <p:cNvPr id="68" name="Group 67">
            <a:extLst>
              <a:ext uri="{FF2B5EF4-FFF2-40B4-BE49-F238E27FC236}">
                <a16:creationId xmlns:a16="http://schemas.microsoft.com/office/drawing/2014/main" id="{71E5BF7A-B6E4-E9C4-8F32-02E2CB808AED}"/>
              </a:ext>
            </a:extLst>
          </p:cNvPr>
          <p:cNvGrpSpPr/>
          <p:nvPr/>
        </p:nvGrpSpPr>
        <p:grpSpPr>
          <a:xfrm>
            <a:off x="2783018" y="5022961"/>
            <a:ext cx="2058654" cy="845355"/>
            <a:chOff x="2716329" y="4654767"/>
            <a:chExt cx="2058654" cy="845355"/>
          </a:xfrm>
        </p:grpSpPr>
        <p:grpSp>
          <p:nvGrpSpPr>
            <p:cNvPr id="15" name="Group 14">
              <a:extLst>
                <a:ext uri="{FF2B5EF4-FFF2-40B4-BE49-F238E27FC236}">
                  <a16:creationId xmlns:a16="http://schemas.microsoft.com/office/drawing/2014/main" id="{934BD1CD-0E22-90C1-88DB-142AAB3F910D}"/>
                </a:ext>
              </a:extLst>
            </p:cNvPr>
            <p:cNvGrpSpPr/>
            <p:nvPr/>
          </p:nvGrpSpPr>
          <p:grpSpPr>
            <a:xfrm>
              <a:off x="2716329" y="4654767"/>
              <a:ext cx="2058654" cy="845355"/>
              <a:chOff x="3324396" y="4129068"/>
              <a:chExt cx="2517101" cy="1033609"/>
            </a:xfrm>
          </p:grpSpPr>
          <p:sp>
            <p:nvSpPr>
              <p:cNvPr id="31" name="Rectangle 30">
                <a:extLst>
                  <a:ext uri="{FF2B5EF4-FFF2-40B4-BE49-F238E27FC236}">
                    <a16:creationId xmlns:a16="http://schemas.microsoft.com/office/drawing/2014/main" id="{4A7A7396-927B-A3ED-C988-F012AC6D723B}"/>
                  </a:ext>
                </a:extLst>
              </p:cNvPr>
              <p:cNvSpPr/>
              <p:nvPr/>
            </p:nvSpPr>
            <p:spPr>
              <a:xfrm>
                <a:off x="3324396" y="4160043"/>
                <a:ext cx="2517101" cy="1002634"/>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2" name="Rectangle 31">
                <a:extLst>
                  <a:ext uri="{FF2B5EF4-FFF2-40B4-BE49-F238E27FC236}">
                    <a16:creationId xmlns:a16="http://schemas.microsoft.com/office/drawing/2014/main" id="{D0B86A91-18CD-91DE-D3D5-70A56C1634C7}"/>
                  </a:ext>
                </a:extLst>
              </p:cNvPr>
              <p:cNvSpPr/>
              <p:nvPr/>
            </p:nvSpPr>
            <p:spPr>
              <a:xfrm>
                <a:off x="3324396" y="4160042"/>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Subtitle 2">
                <a:extLst>
                  <a:ext uri="{FF2B5EF4-FFF2-40B4-BE49-F238E27FC236}">
                    <a16:creationId xmlns:a16="http://schemas.microsoft.com/office/drawing/2014/main" id="{13243C6C-F0DB-93DD-D758-3C8A7B0276B9}"/>
                  </a:ext>
                </a:extLst>
              </p:cNvPr>
              <p:cNvSpPr txBox="1">
                <a:spLocks/>
              </p:cNvSpPr>
              <p:nvPr/>
            </p:nvSpPr>
            <p:spPr>
              <a:xfrm>
                <a:off x="3324396" y="4129068"/>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Project Timeline</a:t>
                </a:r>
              </a:p>
              <a:p>
                <a:pPr>
                  <a:lnSpc>
                    <a:spcPct val="130000"/>
                  </a:lnSpc>
                </a:pPr>
                <a:endParaRPr lang="en-US" sz="300" b="1" dirty="0">
                  <a:solidFill>
                    <a:srgbClr val="023553"/>
                  </a:solidFill>
                  <a:latin typeface="Arial"/>
                  <a:cs typeface="Arial"/>
                </a:endParaRPr>
              </a:p>
              <a:p>
                <a:pPr>
                  <a:lnSpc>
                    <a:spcPct val="200000"/>
                  </a:lnSpc>
                </a:pPr>
                <a:r>
                  <a:rPr lang="en-US" sz="1100" dirty="0">
                    <a:solidFill>
                      <a:srgbClr val="023553"/>
                    </a:solidFill>
                    <a:latin typeface="Arial"/>
                    <a:cs typeface="Arial"/>
                  </a:rPr>
                  <a:t>             2-5 years</a:t>
                </a:r>
              </a:p>
              <a:p>
                <a:pPr algn="l">
                  <a:lnSpc>
                    <a:spcPct val="130000"/>
                  </a:lnSpc>
                </a:pPr>
                <a:endParaRPr lang="en-US" sz="950" dirty="0">
                  <a:solidFill>
                    <a:srgbClr val="FFFFFF"/>
                  </a:solidFill>
                  <a:latin typeface="Arial"/>
                  <a:cs typeface="Arial"/>
                </a:endParaRPr>
              </a:p>
            </p:txBody>
          </p:sp>
        </p:grpSp>
        <p:pic>
          <p:nvPicPr>
            <p:cNvPr id="67" name="Picture 66">
              <a:extLst>
                <a:ext uri="{FF2B5EF4-FFF2-40B4-BE49-F238E27FC236}">
                  <a16:creationId xmlns:a16="http://schemas.microsoft.com/office/drawing/2014/main" id="{CBD6F484-769B-CFCF-E7B2-452C8360A957}"/>
                </a:ext>
              </a:extLst>
            </p:cNvPr>
            <p:cNvPicPr>
              <a:picLocks noChangeAspect="1"/>
            </p:cNvPicPr>
            <p:nvPr/>
          </p:nvPicPr>
          <p:blipFill>
            <a:blip r:embed="rId8"/>
            <a:stretch>
              <a:fillRect/>
            </a:stretch>
          </p:blipFill>
          <p:spPr>
            <a:xfrm>
              <a:off x="2951494" y="4961086"/>
              <a:ext cx="434042" cy="525419"/>
            </a:xfrm>
            <a:prstGeom prst="rect">
              <a:avLst/>
            </a:prstGeom>
          </p:spPr>
        </p:pic>
      </p:grpSp>
      <p:grpSp>
        <p:nvGrpSpPr>
          <p:cNvPr id="3" name="Group 2">
            <a:extLst>
              <a:ext uri="{FF2B5EF4-FFF2-40B4-BE49-F238E27FC236}">
                <a16:creationId xmlns:a16="http://schemas.microsoft.com/office/drawing/2014/main" id="{EE9595BF-FE42-A853-318F-1A703D33D122}"/>
              </a:ext>
            </a:extLst>
          </p:cNvPr>
          <p:cNvGrpSpPr/>
          <p:nvPr/>
        </p:nvGrpSpPr>
        <p:grpSpPr>
          <a:xfrm>
            <a:off x="644525" y="5015812"/>
            <a:ext cx="2058654" cy="853553"/>
            <a:chOff x="664878" y="4120194"/>
            <a:chExt cx="2517101" cy="1043633"/>
          </a:xfrm>
        </p:grpSpPr>
        <p:sp>
          <p:nvSpPr>
            <p:cNvPr id="4" name="Rectangle 3">
              <a:extLst>
                <a:ext uri="{FF2B5EF4-FFF2-40B4-BE49-F238E27FC236}">
                  <a16:creationId xmlns:a16="http://schemas.microsoft.com/office/drawing/2014/main" id="{A13D2121-277E-0EC8-7BA5-8BF4213DDE26}"/>
                </a:ext>
              </a:extLst>
            </p:cNvPr>
            <p:cNvSpPr/>
            <p:nvPr/>
          </p:nvSpPr>
          <p:spPr>
            <a:xfrm>
              <a:off x="664878" y="4165879"/>
              <a:ext cx="2517101" cy="997948"/>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681900E8-4CA4-9EEB-F1F3-21D3F64EC50C}"/>
                </a:ext>
              </a:extLst>
            </p:cNvPr>
            <p:cNvSpPr/>
            <p:nvPr/>
          </p:nvSpPr>
          <p:spPr>
            <a:xfrm>
              <a:off x="664878" y="4161198"/>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BC828B9F-9C43-C6FA-AC00-A7102EC20166}"/>
                </a:ext>
              </a:extLst>
            </p:cNvPr>
            <p:cNvSpPr txBox="1">
              <a:spLocks/>
            </p:cNvSpPr>
            <p:nvPr/>
          </p:nvSpPr>
          <p:spPr>
            <a:xfrm>
              <a:off x="664878" y="4120194"/>
              <a:ext cx="2517101" cy="102366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GHG &amp; Environmental Impact</a:t>
              </a:r>
              <a:br>
                <a:rPr lang="en-US" sz="300" b="1" dirty="0">
                  <a:solidFill>
                    <a:srgbClr val="023553"/>
                  </a:solidFill>
                  <a:latin typeface="Arial"/>
                  <a:cs typeface="Arial"/>
                </a:rPr>
              </a:br>
              <a:br>
                <a:rPr lang="en-US" sz="300" b="1" dirty="0">
                  <a:solidFill>
                    <a:srgbClr val="023553"/>
                  </a:solidFill>
                  <a:latin typeface="Arial"/>
                  <a:cs typeface="Arial"/>
                </a:rPr>
              </a:br>
              <a:br>
                <a:rPr lang="en-US" sz="300" b="1" dirty="0">
                  <a:solidFill>
                    <a:srgbClr val="023553"/>
                  </a:solidFill>
                  <a:latin typeface="Arial"/>
                  <a:cs typeface="Arial"/>
                </a:rPr>
              </a:br>
              <a:br>
                <a:rPr lang="en-US" sz="300" b="1" dirty="0">
                  <a:solidFill>
                    <a:srgbClr val="023553"/>
                  </a:solidFill>
                  <a:latin typeface="Arial"/>
                  <a:cs typeface="Arial"/>
                </a:rPr>
              </a:br>
              <a:r>
                <a:rPr lang="en-US" sz="1100" dirty="0">
                  <a:solidFill>
                    <a:srgbClr val="023553"/>
                  </a:solidFill>
                  <a:latin typeface="Arial"/>
                  <a:cs typeface="Arial"/>
                </a:rPr>
                <a:t>Enormous</a:t>
              </a:r>
              <a:endParaRPr lang="en-US" sz="1400" dirty="0">
                <a:solidFill>
                  <a:srgbClr val="023553"/>
                </a:solidFill>
                <a:latin typeface="Arial"/>
                <a:cs typeface="Arial"/>
              </a:endParaRPr>
            </a:p>
          </p:txBody>
        </p:sp>
        <p:pic>
          <p:nvPicPr>
            <p:cNvPr id="18" name="Picture 17">
              <a:extLst>
                <a:ext uri="{FF2B5EF4-FFF2-40B4-BE49-F238E27FC236}">
                  <a16:creationId xmlns:a16="http://schemas.microsoft.com/office/drawing/2014/main" id="{C56B2828-15E7-0B31-E7F4-F095CC8BAB7F}"/>
                </a:ext>
              </a:extLst>
            </p:cNvPr>
            <p:cNvPicPr>
              <a:picLocks noChangeAspect="1"/>
            </p:cNvPicPr>
            <p:nvPr/>
          </p:nvPicPr>
          <p:blipFill>
            <a:blip r:embed="rId9"/>
            <a:stretch>
              <a:fillRect/>
            </a:stretch>
          </p:blipFill>
          <p:spPr>
            <a:xfrm>
              <a:off x="868210" y="4532803"/>
              <a:ext cx="475386" cy="546891"/>
            </a:xfrm>
            <a:prstGeom prst="rect">
              <a:avLst/>
            </a:prstGeom>
          </p:spPr>
        </p:pic>
      </p:grpSp>
    </p:spTree>
    <p:extLst>
      <p:ext uri="{BB962C8B-B14F-4D97-AF65-F5344CB8AC3E}">
        <p14:creationId xmlns:p14="http://schemas.microsoft.com/office/powerpoint/2010/main" val="2692320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5FA1-5EDF-07A9-99C2-6441831C8792}"/>
              </a:ext>
            </a:extLst>
          </p:cNvPr>
          <p:cNvSpPr>
            <a:spLocks noGrp="1"/>
          </p:cNvSpPr>
          <p:nvPr>
            <p:ph type="title"/>
          </p:nvPr>
        </p:nvSpPr>
        <p:spPr/>
        <p:txBody>
          <a:bodyPr/>
          <a:lstStyle/>
          <a:p>
            <a:r>
              <a:rPr lang="en-US" dirty="0"/>
              <a:t>Emerging Trends</a:t>
            </a:r>
          </a:p>
        </p:txBody>
      </p:sp>
      <p:sp>
        <p:nvSpPr>
          <p:cNvPr id="5" name="Slide Number Placeholder 4">
            <a:extLst>
              <a:ext uri="{FF2B5EF4-FFF2-40B4-BE49-F238E27FC236}">
                <a16:creationId xmlns:a16="http://schemas.microsoft.com/office/drawing/2014/main" id="{2F77DCBE-F214-7449-6B35-41B0F717F782}"/>
              </a:ext>
            </a:extLst>
          </p:cNvPr>
          <p:cNvSpPr>
            <a:spLocks noGrp="1"/>
          </p:cNvSpPr>
          <p:nvPr>
            <p:ph type="sldNum" sz="quarter" idx="12"/>
          </p:nvPr>
        </p:nvSpPr>
        <p:spPr/>
        <p:txBody>
          <a:bodyPr/>
          <a:lstStyle/>
          <a:p>
            <a:fld id="{B8ABFA30-FF27-415C-B557-1D977D7BFC9A}" type="slidenum">
              <a:rPr lang="en-US" smtClean="0"/>
              <a:pPr/>
              <a:t>14</a:t>
            </a:fld>
            <a:endParaRPr lang="en-US"/>
          </a:p>
        </p:txBody>
      </p:sp>
      <p:sp>
        <p:nvSpPr>
          <p:cNvPr id="6" name="Text Placeholder 5">
            <a:extLst>
              <a:ext uri="{FF2B5EF4-FFF2-40B4-BE49-F238E27FC236}">
                <a16:creationId xmlns:a16="http://schemas.microsoft.com/office/drawing/2014/main" id="{14C0C717-D0FF-CF63-B1C6-D75719379E5E}"/>
              </a:ext>
            </a:extLst>
          </p:cNvPr>
          <p:cNvSpPr>
            <a:spLocks noGrp="1"/>
          </p:cNvSpPr>
          <p:nvPr>
            <p:ph type="body" sz="quarter" idx="13"/>
          </p:nvPr>
        </p:nvSpPr>
        <p:spPr/>
        <p:txBody>
          <a:bodyPr>
            <a:normAutofit lnSpcReduction="10000"/>
          </a:bodyPr>
          <a:lstStyle/>
          <a:p>
            <a:r>
              <a:rPr lang="en-US" dirty="0"/>
              <a:t>There are new renewable energy </a:t>
            </a:r>
            <a:r>
              <a:rPr lang="en-US"/>
              <a:t>buying strategies on </a:t>
            </a:r>
            <a:r>
              <a:rPr lang="en-US" dirty="0"/>
              <a:t>the horizon</a:t>
            </a:r>
          </a:p>
        </p:txBody>
      </p:sp>
      <p:sp>
        <p:nvSpPr>
          <p:cNvPr id="7" name="Content Placeholder 2">
            <a:extLst>
              <a:ext uri="{FF2B5EF4-FFF2-40B4-BE49-F238E27FC236}">
                <a16:creationId xmlns:a16="http://schemas.microsoft.com/office/drawing/2014/main" id="{8F586EA3-07EE-19F4-8C7C-08F79A3A4DF3}"/>
              </a:ext>
            </a:extLst>
          </p:cNvPr>
          <p:cNvSpPr txBox="1">
            <a:spLocks/>
          </p:cNvSpPr>
          <p:nvPr/>
        </p:nvSpPr>
        <p:spPr>
          <a:xfrm>
            <a:off x="644771" y="1473614"/>
            <a:ext cx="5174138" cy="4546186"/>
          </a:xfrm>
          <a:prstGeom prst="rect">
            <a:avLst/>
          </a:prstGeom>
        </p:spPr>
        <p:txBody>
          <a:bodyPr vert="horz" lIns="91440" tIns="45720" rIns="91440" bIns="45720" rtlCol="0">
            <a:normAutofit/>
          </a:bodyPr>
          <a:lstStyle>
            <a:lvl1pPr marL="27432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gt;"/>
              <a:defRPr sz="2000" kern="1200">
                <a:solidFill>
                  <a:schemeClr val="tx1"/>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sz="1600" b="1" dirty="0"/>
              <a:t>24/7 Load Matching PPAs </a:t>
            </a:r>
            <a:r>
              <a:rPr lang="en-US" sz="1600" dirty="0"/>
              <a:t>seek to generate renewable energy in the volume and at the time the buyer is consuming electricity rather than matching annual or monthly demand volumes</a:t>
            </a:r>
          </a:p>
          <a:p>
            <a:pPr marL="342900" indent="-342900">
              <a:buFont typeface="+mj-lt"/>
              <a:buAutoNum type="arabicPeriod"/>
            </a:pPr>
            <a:r>
              <a:rPr lang="en-US" sz="1600" b="1" dirty="0"/>
              <a:t>Grid Carbon Intensity </a:t>
            </a:r>
            <a:r>
              <a:rPr lang="en-US" sz="1600" dirty="0"/>
              <a:t>varies from location to location. A number of campuses have sought to calculate the actual avoided emissions from their VPPA projects in addition to deducting their GHGs on a one MWh-to-one MWh basis</a:t>
            </a:r>
            <a:endParaRPr lang="en-US" sz="1600" b="1" dirty="0"/>
          </a:p>
          <a:p>
            <a:pPr marL="342900" indent="-342900">
              <a:buFont typeface="+mj-lt"/>
              <a:buAutoNum type="arabicPeriod"/>
            </a:pPr>
            <a:r>
              <a:rPr lang="en-US" sz="1600" b="1" dirty="0"/>
              <a:t>Co-benefits </a:t>
            </a:r>
            <a:r>
              <a:rPr lang="en-US" sz="1600" dirty="0"/>
              <a:t>are the social and environmental benefits of renewable energy projects beyond the greenhouse gas benefits. For example, some buyers are beginning to ask sellers about workforce development, domestic equipment production, site environmental impacts such as tree-removal or pollinator habitat, and project location in historic energy communities.</a:t>
            </a:r>
          </a:p>
        </p:txBody>
      </p:sp>
      <p:pic>
        <p:nvPicPr>
          <p:cNvPr id="8" name="Picture 7" descr="A picture containing sky, outdoor, pylon, sun&#10;&#10;Description automatically generated">
            <a:extLst>
              <a:ext uri="{FF2B5EF4-FFF2-40B4-BE49-F238E27FC236}">
                <a16:creationId xmlns:a16="http://schemas.microsoft.com/office/drawing/2014/main" id="{A10EA8EC-512F-7BAC-06A2-56A3B218DAA1}"/>
              </a:ext>
            </a:extLst>
          </p:cNvPr>
          <p:cNvPicPr>
            <a:picLocks noChangeAspect="1"/>
          </p:cNvPicPr>
          <p:nvPr/>
        </p:nvPicPr>
        <p:blipFill rotWithShape="1">
          <a:blip r:embed="rId3">
            <a:extLst>
              <a:ext uri="{28A0092B-C50C-407E-A947-70E740481C1C}">
                <a14:useLocalDpi xmlns:a14="http://schemas.microsoft.com/office/drawing/2010/main" val="0"/>
              </a:ext>
            </a:extLst>
          </a:blip>
          <a:srcRect l="14462" r="8042"/>
          <a:stretch/>
        </p:blipFill>
        <p:spPr>
          <a:xfrm>
            <a:off x="6577721" y="1567020"/>
            <a:ext cx="4969508" cy="4277472"/>
          </a:xfrm>
          <a:prstGeom prst="rect">
            <a:avLst/>
          </a:prstGeom>
        </p:spPr>
      </p:pic>
    </p:spTree>
    <p:extLst>
      <p:ext uri="{BB962C8B-B14F-4D97-AF65-F5344CB8AC3E}">
        <p14:creationId xmlns:p14="http://schemas.microsoft.com/office/powerpoint/2010/main" val="79450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5FA1-5EDF-07A9-99C2-6441831C8792}"/>
              </a:ext>
            </a:extLst>
          </p:cNvPr>
          <p:cNvSpPr>
            <a:spLocks noGrp="1"/>
          </p:cNvSpPr>
          <p:nvPr>
            <p:ph type="title"/>
          </p:nvPr>
        </p:nvSpPr>
        <p:spPr/>
        <p:txBody>
          <a:bodyPr/>
          <a:lstStyle/>
          <a:p>
            <a:r>
              <a:rPr lang="en-US" dirty="0"/>
              <a:t>AASHE &amp; Coho</a:t>
            </a:r>
          </a:p>
        </p:txBody>
      </p:sp>
      <p:sp>
        <p:nvSpPr>
          <p:cNvPr id="5" name="Slide Number Placeholder 4">
            <a:extLst>
              <a:ext uri="{FF2B5EF4-FFF2-40B4-BE49-F238E27FC236}">
                <a16:creationId xmlns:a16="http://schemas.microsoft.com/office/drawing/2014/main" id="{2F77DCBE-F214-7449-6B35-41B0F717F782}"/>
              </a:ext>
            </a:extLst>
          </p:cNvPr>
          <p:cNvSpPr>
            <a:spLocks noGrp="1"/>
          </p:cNvSpPr>
          <p:nvPr>
            <p:ph type="sldNum" sz="quarter" idx="12"/>
          </p:nvPr>
        </p:nvSpPr>
        <p:spPr/>
        <p:txBody>
          <a:bodyPr/>
          <a:lstStyle/>
          <a:p>
            <a:fld id="{B8ABFA30-FF27-415C-B557-1D977D7BFC9A}" type="slidenum">
              <a:rPr lang="en-US" smtClean="0"/>
              <a:pPr/>
              <a:t>15</a:t>
            </a:fld>
            <a:endParaRPr lang="en-US"/>
          </a:p>
        </p:txBody>
      </p:sp>
      <p:sp>
        <p:nvSpPr>
          <p:cNvPr id="6" name="Text Placeholder 5">
            <a:extLst>
              <a:ext uri="{FF2B5EF4-FFF2-40B4-BE49-F238E27FC236}">
                <a16:creationId xmlns:a16="http://schemas.microsoft.com/office/drawing/2014/main" id="{14C0C717-D0FF-CF63-B1C6-D75719379E5E}"/>
              </a:ext>
            </a:extLst>
          </p:cNvPr>
          <p:cNvSpPr>
            <a:spLocks noGrp="1"/>
          </p:cNvSpPr>
          <p:nvPr>
            <p:ph type="body" sz="quarter" idx="13"/>
          </p:nvPr>
        </p:nvSpPr>
        <p:spPr/>
        <p:txBody>
          <a:bodyPr>
            <a:normAutofit lnSpcReduction="10000"/>
          </a:bodyPr>
          <a:lstStyle/>
          <a:p>
            <a:r>
              <a:rPr lang="en-US" dirty="0"/>
              <a:t>Partners advancing sustainability and climate action in higher education</a:t>
            </a:r>
          </a:p>
        </p:txBody>
      </p:sp>
      <p:sp>
        <p:nvSpPr>
          <p:cNvPr id="7" name="Content Placeholder 2">
            <a:extLst>
              <a:ext uri="{FF2B5EF4-FFF2-40B4-BE49-F238E27FC236}">
                <a16:creationId xmlns:a16="http://schemas.microsoft.com/office/drawing/2014/main" id="{8F586EA3-07EE-19F4-8C7C-08F79A3A4DF3}"/>
              </a:ext>
            </a:extLst>
          </p:cNvPr>
          <p:cNvSpPr txBox="1">
            <a:spLocks/>
          </p:cNvSpPr>
          <p:nvPr/>
        </p:nvSpPr>
        <p:spPr>
          <a:xfrm>
            <a:off x="548640" y="3501072"/>
            <a:ext cx="5174138" cy="2648220"/>
          </a:xfrm>
          <a:prstGeom prst="rect">
            <a:avLst/>
          </a:prstGeom>
        </p:spPr>
        <p:txBody>
          <a:bodyPr vert="horz" lIns="91440" tIns="45720" rIns="91440" bIns="45720" rtlCol="0">
            <a:normAutofit/>
          </a:bodyPr>
          <a:lstStyle>
            <a:lvl1pPr marL="27432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gt;"/>
              <a:defRPr sz="2000" kern="1200">
                <a:solidFill>
                  <a:schemeClr val="tx1"/>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800" b="1" i="0" dirty="0">
                <a:solidFill>
                  <a:srgbClr val="0084CB"/>
                </a:solidFill>
                <a:effectLst/>
                <a:latin typeface="Calibri" panose="020F0502020204030204" pitchFamily="34" charset="0"/>
                <a:cs typeface="Calibri" panose="020F0502020204030204" pitchFamily="34" charset="0"/>
              </a:rPr>
              <a:t>Advancing Sustainability in Higher Education</a:t>
            </a:r>
          </a:p>
          <a:p>
            <a:pPr marL="0" indent="0" algn="l">
              <a:buNone/>
            </a:pPr>
            <a:r>
              <a:rPr lang="en-US" sz="1600" b="0" i="0" dirty="0">
                <a:effectLst/>
                <a:latin typeface="Calibri" panose="020F0502020204030204" pitchFamily="34" charset="0"/>
                <a:cs typeface="Calibri" panose="020F0502020204030204" pitchFamily="34" charset="0"/>
              </a:rPr>
              <a:t>AASHE empowers higher education faculty, administrators, staff and students to be effective change agents and drivers of sustainability innovation. We work with and for higher education to ensure that our world’s future leaders are motivated and equipped to solve sustainability challenges.</a:t>
            </a:r>
          </a:p>
          <a:p>
            <a:pPr marL="0" indent="0">
              <a:buNone/>
            </a:pPr>
            <a:endParaRPr lang="en-US" sz="1600" dirty="0">
              <a:latin typeface="Calibri" panose="020F0502020204030204" pitchFamily="34" charset="0"/>
              <a:cs typeface="Calibri" panose="020F0502020204030204" pitchFamily="34" charset="0"/>
            </a:endParaRPr>
          </a:p>
        </p:txBody>
      </p:sp>
      <p:pic>
        <p:nvPicPr>
          <p:cNvPr id="3" name="Picture 2" descr="AASHE Logo - The Association for the Advancement of Sustainability in ...">
            <a:extLst>
              <a:ext uri="{FF2B5EF4-FFF2-40B4-BE49-F238E27FC236}">
                <a16:creationId xmlns:a16="http://schemas.microsoft.com/office/drawing/2014/main" id="{3D0631E5-CDF7-521A-72AB-F272A8D0E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475" y="1911423"/>
            <a:ext cx="1712208" cy="13526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856B701-099E-E97D-25B9-DE5C202ABC86}"/>
              </a:ext>
            </a:extLst>
          </p:cNvPr>
          <p:cNvSpPr txBox="1">
            <a:spLocks/>
          </p:cNvSpPr>
          <p:nvPr/>
        </p:nvSpPr>
        <p:spPr>
          <a:xfrm>
            <a:off x="6015989" y="3501072"/>
            <a:ext cx="5174138" cy="2648220"/>
          </a:xfrm>
          <a:prstGeom prst="rect">
            <a:avLst/>
          </a:prstGeom>
        </p:spPr>
        <p:txBody>
          <a:bodyPr vert="horz" lIns="91440" tIns="45720" rIns="91440" bIns="45720" rtlCol="0">
            <a:normAutofit/>
          </a:bodyPr>
          <a:lstStyle>
            <a:lvl1pPr marL="27432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gt;"/>
              <a:defRPr sz="2000" kern="1200">
                <a:solidFill>
                  <a:schemeClr val="tx1"/>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800" b="1" i="0" dirty="0">
                <a:solidFill>
                  <a:schemeClr val="accent1"/>
                </a:solidFill>
                <a:effectLst/>
                <a:latin typeface="Calibri" panose="020F0502020204030204" pitchFamily="34" charset="0"/>
                <a:cs typeface="Calibri" panose="020F0502020204030204" pitchFamily="34" charset="0"/>
              </a:rPr>
              <a:t>Catalysts for Bold Climate Action</a:t>
            </a:r>
          </a:p>
          <a:p>
            <a:pPr marL="0" indent="0" algn="l">
              <a:buNone/>
            </a:pPr>
            <a:r>
              <a:rPr lang="en-US" sz="1600" b="0" i="0" dirty="0">
                <a:effectLst/>
                <a:latin typeface="Calibri" panose="020F0502020204030204" pitchFamily="34" charset="0"/>
                <a:cs typeface="Calibri" panose="020F0502020204030204" pitchFamily="34" charset="0"/>
              </a:rPr>
              <a:t>Coho, an ERM Group Company, (formerly </a:t>
            </a:r>
            <a:r>
              <a:rPr lang="en-US" sz="1600" b="0" i="0" dirty="0" err="1">
                <a:effectLst/>
                <a:latin typeface="Calibri" panose="020F0502020204030204" pitchFamily="34" charset="0"/>
                <a:cs typeface="Calibri" panose="020F0502020204030204" pitchFamily="34" charset="0"/>
              </a:rPr>
              <a:t>CustomerFirst</a:t>
            </a:r>
            <a:r>
              <a:rPr lang="en-US" sz="1600" b="0" i="0" dirty="0">
                <a:effectLst/>
                <a:latin typeface="Calibri" panose="020F0502020204030204" pitchFamily="34" charset="0"/>
                <a:cs typeface="Calibri" panose="020F0502020204030204" pitchFamily="34" charset="0"/>
              </a:rPr>
              <a:t> Renewables) works at the intersection of rigorous analysis and relationship-building. And we’re motivated by one thing: helping our clients achieve meaningful, real-life impact on climate change and water sustainability. That’s what makes us trusted advisors to dozens of major colleges, universities, and corporations.</a:t>
            </a:r>
          </a:p>
        </p:txBody>
      </p:sp>
      <p:pic>
        <p:nvPicPr>
          <p:cNvPr id="10" name="Picture 9">
            <a:extLst>
              <a:ext uri="{FF2B5EF4-FFF2-40B4-BE49-F238E27FC236}">
                <a16:creationId xmlns:a16="http://schemas.microsoft.com/office/drawing/2014/main" id="{5E988CB3-58A3-C9FE-865B-00AA790EF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6928" y="6176584"/>
            <a:ext cx="1610986" cy="451396"/>
          </a:xfrm>
          <a:prstGeom prst="rect">
            <a:avLst/>
          </a:prstGeom>
        </p:spPr>
      </p:pic>
      <p:pic>
        <p:nvPicPr>
          <p:cNvPr id="11" name="Picture 10">
            <a:extLst>
              <a:ext uri="{FF2B5EF4-FFF2-40B4-BE49-F238E27FC236}">
                <a16:creationId xmlns:a16="http://schemas.microsoft.com/office/drawing/2014/main" id="{D8F9AF19-7929-BDE5-38A6-5C7132B325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62478" y="2358452"/>
            <a:ext cx="3232047" cy="905615"/>
          </a:xfrm>
          <a:prstGeom prst="rect">
            <a:avLst/>
          </a:prstGeom>
        </p:spPr>
      </p:pic>
    </p:spTree>
    <p:extLst>
      <p:ext uri="{BB962C8B-B14F-4D97-AF65-F5344CB8AC3E}">
        <p14:creationId xmlns:p14="http://schemas.microsoft.com/office/powerpoint/2010/main" val="3688373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54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5FA1-5EDF-07A9-99C2-6441831C8792}"/>
              </a:ext>
            </a:extLst>
          </p:cNvPr>
          <p:cNvSpPr>
            <a:spLocks noGrp="1"/>
          </p:cNvSpPr>
          <p:nvPr>
            <p:ph type="title"/>
          </p:nvPr>
        </p:nvSpPr>
        <p:spPr/>
        <p:txBody>
          <a:bodyPr/>
          <a:lstStyle/>
          <a:p>
            <a:r>
              <a:rPr lang="en-US" dirty="0"/>
              <a:t>Introduction</a:t>
            </a:r>
          </a:p>
        </p:txBody>
      </p:sp>
      <p:pic>
        <p:nvPicPr>
          <p:cNvPr id="11" name="Picture Placeholder 10" descr="A wooden walkway through a forest&#10;&#10;Description automatically generated with low confidence">
            <a:extLst>
              <a:ext uri="{FF2B5EF4-FFF2-40B4-BE49-F238E27FC236}">
                <a16:creationId xmlns:a16="http://schemas.microsoft.com/office/drawing/2014/main" id="{300EC848-9B80-8980-51B0-1928D9998C4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409"/>
          <a:stretch/>
        </p:blipFill>
        <p:spPr>
          <a:xfrm>
            <a:off x="6015989" y="1641952"/>
            <a:ext cx="5531241" cy="3898900"/>
          </a:xfrm>
        </p:spPr>
      </p:pic>
      <p:sp>
        <p:nvSpPr>
          <p:cNvPr id="5" name="Slide Number Placeholder 4">
            <a:extLst>
              <a:ext uri="{FF2B5EF4-FFF2-40B4-BE49-F238E27FC236}">
                <a16:creationId xmlns:a16="http://schemas.microsoft.com/office/drawing/2014/main" id="{2F77DCBE-F214-7449-6B35-41B0F717F782}"/>
              </a:ext>
            </a:extLst>
          </p:cNvPr>
          <p:cNvSpPr>
            <a:spLocks noGrp="1"/>
          </p:cNvSpPr>
          <p:nvPr>
            <p:ph type="sldNum" sz="quarter" idx="12"/>
          </p:nvPr>
        </p:nvSpPr>
        <p:spPr/>
        <p:txBody>
          <a:bodyPr/>
          <a:lstStyle/>
          <a:p>
            <a:fld id="{B8ABFA30-FF27-415C-B557-1D977D7BFC9A}" type="slidenum">
              <a:rPr lang="en-US" smtClean="0"/>
              <a:pPr/>
              <a:t>2</a:t>
            </a:fld>
            <a:endParaRPr lang="en-US"/>
          </a:p>
        </p:txBody>
      </p:sp>
      <p:sp>
        <p:nvSpPr>
          <p:cNvPr id="9" name="Text Placeholder 8">
            <a:extLst>
              <a:ext uri="{FF2B5EF4-FFF2-40B4-BE49-F238E27FC236}">
                <a16:creationId xmlns:a16="http://schemas.microsoft.com/office/drawing/2014/main" id="{A0B1218E-5D7D-1150-4F48-24C34FBE811B}"/>
              </a:ext>
            </a:extLst>
          </p:cNvPr>
          <p:cNvSpPr>
            <a:spLocks noGrp="1"/>
          </p:cNvSpPr>
          <p:nvPr>
            <p:ph type="body" sz="quarter" idx="4294967295"/>
          </p:nvPr>
        </p:nvSpPr>
        <p:spPr>
          <a:xfrm>
            <a:off x="548640" y="1641953"/>
            <a:ext cx="5077609" cy="3898900"/>
          </a:xfrm>
        </p:spPr>
        <p:txBody>
          <a:bodyPr>
            <a:noAutofit/>
          </a:bodyPr>
          <a:lstStyle/>
          <a:p>
            <a:pPr marL="0" indent="0">
              <a:buNone/>
            </a:pPr>
            <a:r>
              <a:rPr lang="en-US" sz="1600" dirty="0"/>
              <a:t>This slide deck identifies and summarizes important renewable energy trends in higher education so that campuses can learn from each other as they transition to renewable energy. It is based on a Coho analysis of data from AASHE STARS reports and the US EPA’s Green Power Partnership. </a:t>
            </a:r>
          </a:p>
          <a:p>
            <a:pPr marL="0" indent="0">
              <a:buNone/>
            </a:pPr>
            <a:r>
              <a:rPr lang="en-US" sz="1600" dirty="0"/>
              <a:t>It is co-published by AASHE and Coho as an editable PowerPoint file so that members of the AASHE community may use these slides in their own decks to educate campus stakeholders and build understanding and support for renewable energy. Please attribute the source appropriately.</a:t>
            </a:r>
          </a:p>
        </p:txBody>
      </p:sp>
    </p:spTree>
    <p:extLst>
      <p:ext uri="{BB962C8B-B14F-4D97-AF65-F5344CB8AC3E}">
        <p14:creationId xmlns:p14="http://schemas.microsoft.com/office/powerpoint/2010/main" val="3176381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5FA1-5EDF-07A9-99C2-6441831C8792}"/>
              </a:ext>
            </a:extLst>
          </p:cNvPr>
          <p:cNvSpPr>
            <a:spLocks noGrp="1"/>
          </p:cNvSpPr>
          <p:nvPr>
            <p:ph type="title"/>
          </p:nvPr>
        </p:nvSpPr>
        <p:spPr>
          <a:xfrm>
            <a:off x="548640" y="365760"/>
            <a:ext cx="10934699" cy="640080"/>
          </a:xfrm>
        </p:spPr>
        <p:txBody>
          <a:bodyPr/>
          <a:lstStyle/>
          <a:p>
            <a:r>
              <a:rPr lang="en-US" dirty="0"/>
              <a:t>Key Findings</a:t>
            </a:r>
          </a:p>
        </p:txBody>
      </p:sp>
      <p:sp>
        <p:nvSpPr>
          <p:cNvPr id="5" name="Slide Number Placeholder 4">
            <a:extLst>
              <a:ext uri="{FF2B5EF4-FFF2-40B4-BE49-F238E27FC236}">
                <a16:creationId xmlns:a16="http://schemas.microsoft.com/office/drawing/2014/main" id="{2F77DCBE-F214-7449-6B35-41B0F717F782}"/>
              </a:ext>
            </a:extLst>
          </p:cNvPr>
          <p:cNvSpPr>
            <a:spLocks noGrp="1"/>
          </p:cNvSpPr>
          <p:nvPr>
            <p:ph type="sldNum" sz="quarter" idx="12"/>
          </p:nvPr>
        </p:nvSpPr>
        <p:spPr/>
        <p:txBody>
          <a:bodyPr/>
          <a:lstStyle/>
          <a:p>
            <a:fld id="{B8ABFA30-FF27-415C-B557-1D977D7BFC9A}" type="slidenum">
              <a:rPr lang="en-US" smtClean="0"/>
              <a:pPr/>
              <a:t>3</a:t>
            </a:fld>
            <a:endParaRPr lang="en-US" dirty="0"/>
          </a:p>
        </p:txBody>
      </p:sp>
      <p:sp>
        <p:nvSpPr>
          <p:cNvPr id="6" name="Text Placeholder 5">
            <a:extLst>
              <a:ext uri="{FF2B5EF4-FFF2-40B4-BE49-F238E27FC236}">
                <a16:creationId xmlns:a16="http://schemas.microsoft.com/office/drawing/2014/main" id="{14C0C717-D0FF-CF63-B1C6-D75719379E5E}"/>
              </a:ext>
            </a:extLst>
          </p:cNvPr>
          <p:cNvSpPr>
            <a:spLocks noGrp="1"/>
          </p:cNvSpPr>
          <p:nvPr>
            <p:ph type="body" sz="quarter" idx="13"/>
          </p:nvPr>
        </p:nvSpPr>
        <p:spPr>
          <a:xfrm>
            <a:off x="548640" y="1013508"/>
            <a:ext cx="10934700" cy="452438"/>
          </a:xfrm>
        </p:spPr>
        <p:txBody>
          <a:bodyPr>
            <a:normAutofit fontScale="92500"/>
          </a:bodyPr>
          <a:lstStyle/>
          <a:p>
            <a:r>
              <a:rPr lang="en-US" dirty="0"/>
              <a:t>More campuses are buying more renewable energy (RE) but the method matters.</a:t>
            </a:r>
          </a:p>
        </p:txBody>
      </p:sp>
      <p:sp>
        <p:nvSpPr>
          <p:cNvPr id="7" name="Content Placeholder 2">
            <a:extLst>
              <a:ext uri="{FF2B5EF4-FFF2-40B4-BE49-F238E27FC236}">
                <a16:creationId xmlns:a16="http://schemas.microsoft.com/office/drawing/2014/main" id="{8F586EA3-07EE-19F4-8C7C-08F79A3A4DF3}"/>
              </a:ext>
            </a:extLst>
          </p:cNvPr>
          <p:cNvSpPr txBox="1">
            <a:spLocks/>
          </p:cNvSpPr>
          <p:nvPr/>
        </p:nvSpPr>
        <p:spPr>
          <a:xfrm>
            <a:off x="548641" y="1473614"/>
            <a:ext cx="6712771" cy="4546186"/>
          </a:xfrm>
          <a:prstGeom prst="rect">
            <a:avLst/>
          </a:prstGeom>
        </p:spPr>
        <p:txBody>
          <a:bodyPr vert="horz" lIns="91440" tIns="45720" rIns="91440" bIns="45720" rtlCol="0">
            <a:normAutofit lnSpcReduction="10000"/>
          </a:bodyPr>
          <a:lstStyle>
            <a:lvl1pPr marL="27432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gt;"/>
              <a:defRPr sz="2000" kern="1200">
                <a:solidFill>
                  <a:schemeClr val="tx1"/>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Colleges and universities are buying RE in a variety of ways. Each approach entails trade-offs:</a:t>
            </a:r>
          </a:p>
          <a:p>
            <a:r>
              <a:rPr lang="en-US" sz="1600" b="1" dirty="0"/>
              <a:t>Onsite solar </a:t>
            </a:r>
            <a:r>
              <a:rPr lang="en-US" sz="1600" dirty="0"/>
              <a:t>is the most common way of sourcing renewable energy but its average impact (by MWh and percent of load) is small</a:t>
            </a:r>
          </a:p>
          <a:p>
            <a:r>
              <a:rPr lang="en-US" sz="1600" b="1" dirty="0"/>
              <a:t>Community solar </a:t>
            </a:r>
            <a:r>
              <a:rPr lang="en-US" sz="1600" dirty="0"/>
              <a:t>can be financially attractive but is small scale</a:t>
            </a:r>
          </a:p>
          <a:p>
            <a:r>
              <a:rPr lang="en-US" sz="1600" b="1" dirty="0"/>
              <a:t>Unbundled RECs </a:t>
            </a:r>
            <a:r>
              <a:rPr lang="en-US" sz="1600" dirty="0"/>
              <a:t>are common but cost-additive, short-term, and not a significant driver of new renewable energy projects</a:t>
            </a:r>
          </a:p>
          <a:p>
            <a:r>
              <a:rPr lang="en-US" sz="1600" b="1" dirty="0"/>
              <a:t>Renewables tariffs </a:t>
            </a:r>
            <a:r>
              <a:rPr lang="en-US" sz="1600" dirty="0"/>
              <a:t>are increasingly available from utilities, but few campuses use them</a:t>
            </a:r>
          </a:p>
          <a:p>
            <a:r>
              <a:rPr lang="en-US" sz="1600" b="1" dirty="0"/>
              <a:t>Wholesale (a.k.a. “virtual”) power purchase agreements </a:t>
            </a:r>
            <a:r>
              <a:rPr lang="en-US" sz="1600" dirty="0"/>
              <a:t>vastly increase impacts: </a:t>
            </a:r>
          </a:p>
          <a:p>
            <a:pPr lvl="1"/>
            <a:r>
              <a:rPr lang="en-US" sz="1600" dirty="0"/>
              <a:t>Can address up to 100% of campus electricity usage </a:t>
            </a:r>
          </a:p>
          <a:p>
            <a:pPr lvl="1"/>
            <a:r>
              <a:rPr lang="en-US" sz="1600" dirty="0"/>
              <a:t>Typically cause new projects to be constructed</a:t>
            </a:r>
          </a:p>
          <a:p>
            <a:pPr lvl="1"/>
            <a:r>
              <a:rPr lang="en-US" sz="1600" dirty="0"/>
              <a:t>Can accrue cost savings</a:t>
            </a:r>
          </a:p>
          <a:p>
            <a:pPr marL="0" indent="0">
              <a:buNone/>
            </a:pPr>
            <a:r>
              <a:rPr lang="en-US" sz="1600" b="1" dirty="0"/>
              <a:t>Campuses can increase their renewable energy impact by adopting approaches that include large-scale power-purchase agreements.</a:t>
            </a:r>
          </a:p>
        </p:txBody>
      </p:sp>
      <p:pic>
        <p:nvPicPr>
          <p:cNvPr id="12" name="Picture 11" descr="A group of men wearing hardhats and standing on a gravel road&#10;&#10;Description automatically generated with low confidence">
            <a:extLst>
              <a:ext uri="{FF2B5EF4-FFF2-40B4-BE49-F238E27FC236}">
                <a16:creationId xmlns:a16="http://schemas.microsoft.com/office/drawing/2014/main" id="{81CE56DB-D666-F58C-84A5-C13970DAD03A}"/>
              </a:ext>
            </a:extLst>
          </p:cNvPr>
          <p:cNvPicPr>
            <a:picLocks noChangeAspect="1"/>
          </p:cNvPicPr>
          <p:nvPr/>
        </p:nvPicPr>
        <p:blipFill rotWithShape="1">
          <a:blip r:embed="rId2">
            <a:extLst>
              <a:ext uri="{28A0092B-C50C-407E-A947-70E740481C1C}">
                <a14:useLocalDpi xmlns:a14="http://schemas.microsoft.com/office/drawing/2010/main" val="0"/>
              </a:ext>
            </a:extLst>
          </a:blip>
          <a:srcRect l="36088"/>
          <a:stretch/>
        </p:blipFill>
        <p:spPr>
          <a:xfrm>
            <a:off x="7527073" y="1523381"/>
            <a:ext cx="4020157" cy="4193476"/>
          </a:xfrm>
          <a:prstGeom prst="rect">
            <a:avLst/>
          </a:prstGeom>
        </p:spPr>
      </p:pic>
      <p:sp>
        <p:nvSpPr>
          <p:cNvPr id="13" name="TextBox 12">
            <a:extLst>
              <a:ext uri="{FF2B5EF4-FFF2-40B4-BE49-F238E27FC236}">
                <a16:creationId xmlns:a16="http://schemas.microsoft.com/office/drawing/2014/main" id="{2C70490B-9273-28D2-59E8-FCD3FF73CFD3}"/>
              </a:ext>
            </a:extLst>
          </p:cNvPr>
          <p:cNvSpPr txBox="1"/>
          <p:nvPr/>
        </p:nvSpPr>
        <p:spPr>
          <a:xfrm>
            <a:off x="7527072" y="5695855"/>
            <a:ext cx="4020158" cy="369332"/>
          </a:xfrm>
          <a:prstGeom prst="rect">
            <a:avLst/>
          </a:prstGeom>
          <a:solidFill>
            <a:schemeClr val="accent2"/>
          </a:solidFill>
        </p:spPr>
        <p:txBody>
          <a:bodyPr wrap="square" rtlCol="0">
            <a:spAutoFit/>
          </a:bodyPr>
          <a:lstStyle/>
          <a:p>
            <a:pPr algn="ctr"/>
            <a:r>
              <a:rPr lang="en-US" dirty="0">
                <a:hlinkClick r:id="rId3">
                  <a:extLst>
                    <a:ext uri="{A12FA001-AC4F-418D-AE19-62706E023703}">
                      <ahyp:hlinkClr xmlns:ahyp="http://schemas.microsoft.com/office/drawing/2018/hyperlinkcolor" val="tx"/>
                    </a:ext>
                  </a:extLst>
                </a:hlinkClick>
              </a:rPr>
              <a:t>Learn more about how VPPAs work</a:t>
            </a:r>
            <a:endParaRPr lang="en-US" dirty="0"/>
          </a:p>
        </p:txBody>
      </p:sp>
    </p:spTree>
    <p:extLst>
      <p:ext uri="{BB962C8B-B14F-4D97-AF65-F5344CB8AC3E}">
        <p14:creationId xmlns:p14="http://schemas.microsoft.com/office/powerpoint/2010/main" val="3962181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6CAE-6574-77E0-5973-75DECDB75E7A}"/>
              </a:ext>
            </a:extLst>
          </p:cNvPr>
          <p:cNvSpPr>
            <a:spLocks noGrp="1"/>
          </p:cNvSpPr>
          <p:nvPr>
            <p:ph type="title"/>
          </p:nvPr>
        </p:nvSpPr>
        <p:spPr>
          <a:xfrm>
            <a:off x="548640" y="365760"/>
            <a:ext cx="11166231" cy="640080"/>
          </a:xfrm>
        </p:spPr>
        <p:txBody>
          <a:bodyPr/>
          <a:lstStyle/>
          <a:p>
            <a:r>
              <a:rPr lang="en-US" dirty="0"/>
              <a:t>Trends: Cost of Renewables</a:t>
            </a:r>
            <a:br>
              <a:rPr lang="en-US" dirty="0"/>
            </a:br>
            <a:endParaRPr lang="en-US" dirty="0"/>
          </a:p>
        </p:txBody>
      </p:sp>
      <p:sp>
        <p:nvSpPr>
          <p:cNvPr id="5" name="Slide Number Placeholder 4">
            <a:extLst>
              <a:ext uri="{FF2B5EF4-FFF2-40B4-BE49-F238E27FC236}">
                <a16:creationId xmlns:a16="http://schemas.microsoft.com/office/drawing/2014/main" id="{3DFF2B22-E093-0D21-14E8-73EEEBE83AF7}"/>
              </a:ext>
            </a:extLst>
          </p:cNvPr>
          <p:cNvSpPr>
            <a:spLocks noGrp="1"/>
          </p:cNvSpPr>
          <p:nvPr>
            <p:ph type="sldNum" sz="quarter" idx="12"/>
          </p:nvPr>
        </p:nvSpPr>
        <p:spPr/>
        <p:txBody>
          <a:bodyPr/>
          <a:lstStyle/>
          <a:p>
            <a:fld id="{B8ABFA30-FF27-415C-B557-1D977D7BFC9A}" type="slidenum">
              <a:rPr lang="en-US" smtClean="0"/>
              <a:pPr/>
              <a:t>4</a:t>
            </a:fld>
            <a:endParaRPr lang="en-US"/>
          </a:p>
        </p:txBody>
      </p:sp>
      <p:sp>
        <p:nvSpPr>
          <p:cNvPr id="13" name="Text Placeholder 5">
            <a:extLst>
              <a:ext uri="{FF2B5EF4-FFF2-40B4-BE49-F238E27FC236}">
                <a16:creationId xmlns:a16="http://schemas.microsoft.com/office/drawing/2014/main" id="{6C9A6966-CAA0-3EE8-A2E3-06AB12F3327F}"/>
              </a:ext>
            </a:extLst>
          </p:cNvPr>
          <p:cNvSpPr txBox="1">
            <a:spLocks/>
          </p:cNvSpPr>
          <p:nvPr/>
        </p:nvSpPr>
        <p:spPr>
          <a:xfrm>
            <a:off x="548640" y="1013508"/>
            <a:ext cx="11355977" cy="452438"/>
          </a:xfrm>
          <a:prstGeom prst="rect">
            <a:avLst/>
          </a:prstGeom>
        </p:spPr>
        <p:txBody>
          <a:bodyPr/>
          <a:lstStyle>
            <a:lvl1pPr marL="228600" indent="-228600" algn="l" defTabSz="914400" rtl="0" eaLnBrk="1" latinLnBrk="0" hangingPunct="1">
              <a:lnSpc>
                <a:spcPct val="90000"/>
              </a:lnSpc>
              <a:spcBef>
                <a:spcPts val="1000"/>
              </a:spcBef>
              <a:buClr>
                <a:schemeClr val="bg2">
                  <a:lumMod val="75000"/>
                </a:schemeClr>
              </a:buClr>
              <a:buFont typeface="Arial" panose="020B0604020202020204" pitchFamily="34" charset="0"/>
              <a:buChar char="&gt;"/>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spcAft>
                <a:spcPts val="600"/>
              </a:spcAft>
              <a:buClr>
                <a:schemeClr val="accent2"/>
              </a:buClr>
              <a:buNone/>
              <a:defRPr/>
            </a:pPr>
            <a:r>
              <a:rPr kumimoji="0" lang="en-US" b="1" i="0" u="none" strike="noStrike" kern="1200" cap="none" spc="0" normalizeH="0" baseline="0" noProof="0" dirty="0">
                <a:ln>
                  <a:noFill/>
                </a:ln>
                <a:solidFill>
                  <a:schemeClr val="accent1"/>
                </a:solidFill>
                <a:effectLst/>
                <a:uLnTx/>
                <a:uFillTx/>
                <a:latin typeface="+mj-lt"/>
                <a:ea typeface="+mn-ea"/>
                <a:cs typeface="+mn-cs"/>
              </a:rPr>
              <a:t>Utility scale wind and solar are the lowest cost</a:t>
            </a:r>
            <a:r>
              <a:rPr lang="en-US" b="1" dirty="0">
                <a:solidFill>
                  <a:schemeClr val="accent1"/>
                </a:solidFill>
                <a:latin typeface="+mj-lt"/>
                <a:cs typeface="+mn-cs"/>
              </a:rPr>
              <a:t> </a:t>
            </a:r>
            <a:r>
              <a:rPr kumimoji="0" lang="en-US" b="1" i="0" u="none" strike="noStrike" kern="1200" cap="none" spc="0" normalizeH="0" baseline="0" noProof="0" dirty="0">
                <a:ln>
                  <a:noFill/>
                </a:ln>
                <a:solidFill>
                  <a:schemeClr val="accent1"/>
                </a:solidFill>
                <a:effectLst/>
                <a:uLnTx/>
                <a:uFillTx/>
                <a:latin typeface="+mj-lt"/>
                <a:ea typeface="+mn-ea"/>
                <a:cs typeface="+mn-cs"/>
              </a:rPr>
              <a:t>sources of new electricity in the U.S. </a:t>
            </a:r>
            <a:endParaRPr kumimoji="0" lang="en-US" b="1" i="0" u="none" strike="noStrike" kern="1200" cap="none" spc="0" normalizeH="0" baseline="0" noProof="0" dirty="0">
              <a:ln>
                <a:noFill/>
              </a:ln>
              <a:solidFill>
                <a:schemeClr val="accent1"/>
              </a:solidFill>
              <a:effectLst/>
              <a:highlight>
                <a:srgbClr val="FFFF00"/>
              </a:highlight>
              <a:uLnTx/>
              <a:uFillTx/>
              <a:latin typeface="+mj-lt"/>
              <a:ea typeface="+mn-ea"/>
              <a:cs typeface="+mn-cs"/>
            </a:endParaRPr>
          </a:p>
        </p:txBody>
      </p:sp>
      <p:sp>
        <p:nvSpPr>
          <p:cNvPr id="14" name="TextBox 13">
            <a:extLst>
              <a:ext uri="{FF2B5EF4-FFF2-40B4-BE49-F238E27FC236}">
                <a16:creationId xmlns:a16="http://schemas.microsoft.com/office/drawing/2014/main" id="{70B25103-B3B2-29FE-F008-475E475074FE}"/>
              </a:ext>
            </a:extLst>
          </p:cNvPr>
          <p:cNvSpPr txBox="1"/>
          <p:nvPr/>
        </p:nvSpPr>
        <p:spPr>
          <a:xfrm>
            <a:off x="604666" y="5187635"/>
            <a:ext cx="11355977" cy="654025"/>
          </a:xfrm>
          <a:prstGeom prst="rect">
            <a:avLst/>
          </a:prstGeom>
          <a:noFill/>
        </p:spPr>
        <p:txBody>
          <a:bodyPr wrap="square" rtlCol="0">
            <a:spAutoFit/>
          </a:bodyPr>
          <a:lstStyle/>
          <a:p>
            <a:pPr algn="l"/>
            <a:r>
              <a:rPr lang="en-US" sz="1200" dirty="0"/>
              <a:t>Notes:</a:t>
            </a:r>
          </a:p>
          <a:p>
            <a:pPr marL="171450" marR="0" lvl="0" indent="-171450" algn="l" defTabSz="457200" rtl="0" eaLnBrk="1" fontAlgn="auto" latinLnBrk="0" hangingPunct="1">
              <a:lnSpc>
                <a:spcPct val="100000"/>
              </a:lnSpc>
              <a:spcBef>
                <a:spcPts val="0"/>
              </a:spcBef>
              <a:spcAft>
                <a:spcPts val="300"/>
              </a:spcAft>
              <a:buClr>
                <a:schemeClr val="accent2"/>
              </a:buClr>
              <a:buSzTx/>
              <a:buFont typeface="Arial" panose="020B0604020202020204" pitchFamily="34" charset="0"/>
              <a:buChar char="&gt;"/>
              <a:tabLst/>
              <a:defRPr/>
            </a:pPr>
            <a:r>
              <a:rPr lang="en-US" sz="1100" kern="0" dirty="0">
                <a:solidFill>
                  <a:sysClr val="windowText" lastClr="000000"/>
                </a:solidFill>
              </a:rPr>
              <a:t>Graph shows lowest estimate across varying technologies</a:t>
            </a:r>
          </a:p>
          <a:p>
            <a:pPr marL="171450" indent="-171450" defTabSz="457200">
              <a:spcAft>
                <a:spcPts val="300"/>
              </a:spcAft>
              <a:buClr>
                <a:schemeClr val="accent2"/>
              </a:buClr>
              <a:buFont typeface="Arial" panose="020B0604020202020204" pitchFamily="34" charset="0"/>
              <a:buChar char="&gt;"/>
              <a:defRPr/>
            </a:pPr>
            <a:r>
              <a:rPr lang="en-US" altLang="en-US" sz="1100" dirty="0">
                <a:solidFill>
                  <a:srgbClr val="000000"/>
                </a:solidFill>
              </a:rPr>
              <a:t>Source: </a:t>
            </a:r>
            <a:r>
              <a:rPr lang="en-US" sz="1100" kern="0" dirty="0">
                <a:solidFill>
                  <a:sysClr val="windowText" lastClr="000000"/>
                </a:solidFill>
              </a:rPr>
              <a:t>Lazard Levelized Cost of Energy v14.0, Oct. 2020</a:t>
            </a:r>
            <a:endParaRPr lang="en-US" altLang="en-US" sz="1100" dirty="0"/>
          </a:p>
        </p:txBody>
      </p:sp>
      <p:grpSp>
        <p:nvGrpSpPr>
          <p:cNvPr id="3" name="Group 2">
            <a:extLst>
              <a:ext uri="{FF2B5EF4-FFF2-40B4-BE49-F238E27FC236}">
                <a16:creationId xmlns:a16="http://schemas.microsoft.com/office/drawing/2014/main" id="{F9B46D0C-53A5-7853-725D-75989421E644}"/>
              </a:ext>
            </a:extLst>
          </p:cNvPr>
          <p:cNvGrpSpPr/>
          <p:nvPr/>
        </p:nvGrpSpPr>
        <p:grpSpPr>
          <a:xfrm>
            <a:off x="685189" y="1792036"/>
            <a:ext cx="4053704" cy="1716851"/>
            <a:chOff x="1203939" y="1890422"/>
            <a:chExt cx="4053704" cy="1716851"/>
          </a:xfrm>
        </p:grpSpPr>
        <p:sp>
          <p:nvSpPr>
            <p:cNvPr id="4" name="TextBox 3">
              <a:extLst>
                <a:ext uri="{FF2B5EF4-FFF2-40B4-BE49-F238E27FC236}">
                  <a16:creationId xmlns:a16="http://schemas.microsoft.com/office/drawing/2014/main" id="{E4072DD5-246B-2B25-46CE-BC3C3AF925C6}"/>
                </a:ext>
              </a:extLst>
            </p:cNvPr>
            <p:cNvSpPr txBox="1"/>
            <p:nvPr/>
          </p:nvSpPr>
          <p:spPr>
            <a:xfrm>
              <a:off x="1203939" y="2253056"/>
              <a:ext cx="4053704" cy="1354217"/>
            </a:xfrm>
            <a:prstGeom prst="rect">
              <a:avLst/>
            </a:prstGeom>
            <a:solidFill>
              <a:schemeClr val="bg1">
                <a:lumMod val="95000"/>
              </a:schemeClr>
            </a:solidFill>
          </p:spPr>
          <p:txBody>
            <a:bodyPr wrap="square" rtlCol="0">
              <a:spAutoFit/>
            </a:bodyPr>
            <a:lstStyle/>
            <a:p>
              <a:pPr marL="274320" indent="-274320">
                <a:spcAft>
                  <a:spcPts val="600"/>
                </a:spcAft>
                <a:buClr>
                  <a:schemeClr val="accent1"/>
                </a:buClr>
                <a:buFont typeface="Arial" panose="020B0604020202020204" pitchFamily="34" charset="0"/>
                <a:buChar char="&gt;"/>
              </a:pPr>
              <a:r>
                <a:rPr lang="en-US" dirty="0"/>
                <a:t>55% cost reduction in wind energy</a:t>
              </a:r>
            </a:p>
            <a:p>
              <a:pPr marL="274320" indent="-274320">
                <a:spcAft>
                  <a:spcPts val="600"/>
                </a:spcAft>
                <a:buClr>
                  <a:schemeClr val="accent1"/>
                </a:buClr>
                <a:buFont typeface="Arial" panose="020B0604020202020204" pitchFamily="34" charset="0"/>
                <a:buChar char="&gt;"/>
              </a:pPr>
              <a:r>
                <a:rPr lang="en-US" dirty="0"/>
                <a:t>75% cost reduction in solar energy</a:t>
              </a:r>
            </a:p>
            <a:p>
              <a:pPr marL="274320" indent="-274320">
                <a:spcAft>
                  <a:spcPts val="600"/>
                </a:spcAft>
                <a:buClr>
                  <a:schemeClr val="accent1"/>
                </a:buClr>
                <a:buFont typeface="Arial" panose="020B0604020202020204" pitchFamily="34" charset="0"/>
                <a:buChar char="&gt;"/>
              </a:pPr>
              <a:r>
                <a:rPr lang="en-US" dirty="0"/>
                <a:t>New RE additions outpacing new fossil generation</a:t>
              </a:r>
            </a:p>
          </p:txBody>
        </p:sp>
        <p:sp>
          <p:nvSpPr>
            <p:cNvPr id="6" name="TextBox 5">
              <a:extLst>
                <a:ext uri="{FF2B5EF4-FFF2-40B4-BE49-F238E27FC236}">
                  <a16:creationId xmlns:a16="http://schemas.microsoft.com/office/drawing/2014/main" id="{4043CE88-2EE2-983E-A4A6-EC1874172DBD}"/>
                </a:ext>
              </a:extLst>
            </p:cNvPr>
            <p:cNvSpPr txBox="1"/>
            <p:nvPr/>
          </p:nvSpPr>
          <p:spPr>
            <a:xfrm>
              <a:off x="1203939" y="1890422"/>
              <a:ext cx="4053704" cy="369332"/>
            </a:xfrm>
            <a:prstGeom prst="rect">
              <a:avLst/>
            </a:prstGeom>
            <a:solidFill>
              <a:schemeClr val="accent1"/>
            </a:solidFill>
          </p:spPr>
          <p:txBody>
            <a:bodyPr wrap="square" rtlCol="0">
              <a:spAutoFit/>
            </a:bodyPr>
            <a:lstStyle/>
            <a:p>
              <a:r>
                <a:rPr lang="en-US" b="1" dirty="0"/>
                <a:t>Between 2010-2020</a:t>
              </a:r>
            </a:p>
          </p:txBody>
        </p:sp>
      </p:grpSp>
      <p:sp>
        <p:nvSpPr>
          <p:cNvPr id="7" name="Isosceles Triangle 11">
            <a:extLst>
              <a:ext uri="{FF2B5EF4-FFF2-40B4-BE49-F238E27FC236}">
                <a16:creationId xmlns:a16="http://schemas.microsoft.com/office/drawing/2014/main" id="{0C41EE9B-B32D-5649-6749-C8CB18CE60A8}"/>
              </a:ext>
            </a:extLst>
          </p:cNvPr>
          <p:cNvSpPr>
            <a:spLocks noChangeArrowheads="1"/>
          </p:cNvSpPr>
          <p:nvPr/>
        </p:nvSpPr>
        <p:spPr bwMode="auto">
          <a:xfrm rot="5400000">
            <a:off x="4497845" y="2417036"/>
            <a:ext cx="1618698" cy="368702"/>
          </a:xfrm>
          <a:prstGeom prst="triangle">
            <a:avLst>
              <a:gd name="adj" fmla="val 50000"/>
            </a:avLst>
          </a:prstGeom>
          <a:solidFill>
            <a:schemeClr val="accent1"/>
          </a:solidFill>
          <a:ln w="25400" algn="ctr">
            <a:noFill/>
            <a:miter lim="800000"/>
            <a:headEnd/>
            <a:tailEnd/>
          </a:ln>
        </p:spPr>
        <p:txBody>
          <a:bodyPr rot="10800000" vert="eaVert" anchor="ctr"/>
          <a:lstStyle/>
          <a:p>
            <a:pPr algn="ctr"/>
            <a:endParaRPr lang="en-US" sz="675">
              <a:solidFill>
                <a:srgbClr val="FFFFFF"/>
              </a:solidFill>
            </a:endParaRPr>
          </a:p>
        </p:txBody>
      </p:sp>
      <p:grpSp>
        <p:nvGrpSpPr>
          <p:cNvPr id="9" name="Group 8">
            <a:extLst>
              <a:ext uri="{FF2B5EF4-FFF2-40B4-BE49-F238E27FC236}">
                <a16:creationId xmlns:a16="http://schemas.microsoft.com/office/drawing/2014/main" id="{8A1100BD-AE46-1A6B-4EB0-F61B51F9BD06}"/>
              </a:ext>
            </a:extLst>
          </p:cNvPr>
          <p:cNvGrpSpPr/>
          <p:nvPr/>
        </p:nvGrpSpPr>
        <p:grpSpPr>
          <a:xfrm>
            <a:off x="5832950" y="1783047"/>
            <a:ext cx="4908628" cy="4068348"/>
            <a:chOff x="4013600" y="1805979"/>
            <a:chExt cx="4908628" cy="4068348"/>
          </a:xfrm>
        </p:grpSpPr>
        <p:graphicFrame>
          <p:nvGraphicFramePr>
            <p:cNvPr id="11" name="Chart 10">
              <a:extLst>
                <a:ext uri="{FF2B5EF4-FFF2-40B4-BE49-F238E27FC236}">
                  <a16:creationId xmlns:a16="http://schemas.microsoft.com/office/drawing/2014/main" id="{6E024AC4-51AA-A791-C741-606B7010199A}"/>
                </a:ext>
              </a:extLst>
            </p:cNvPr>
            <p:cNvGraphicFramePr>
              <a:graphicFrameLocks/>
            </p:cNvGraphicFramePr>
            <p:nvPr>
              <p:extLst>
                <p:ext uri="{D42A27DB-BD31-4B8C-83A1-F6EECF244321}">
                  <p14:modId xmlns:p14="http://schemas.microsoft.com/office/powerpoint/2010/main" val="649220240"/>
                </p:ext>
              </p:extLst>
            </p:nvPr>
          </p:nvGraphicFramePr>
          <p:xfrm>
            <a:off x="4013600" y="2168983"/>
            <a:ext cx="4908628" cy="3705344"/>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Group 11">
              <a:extLst>
                <a:ext uri="{FF2B5EF4-FFF2-40B4-BE49-F238E27FC236}">
                  <a16:creationId xmlns:a16="http://schemas.microsoft.com/office/drawing/2014/main" id="{E10B7F47-1777-FFDF-3910-E24B9B7A5AE6}"/>
                </a:ext>
              </a:extLst>
            </p:cNvPr>
            <p:cNvGrpSpPr/>
            <p:nvPr/>
          </p:nvGrpSpPr>
          <p:grpSpPr>
            <a:xfrm>
              <a:off x="7586092" y="2231897"/>
              <a:ext cx="1202205" cy="438289"/>
              <a:chOff x="7924853" y="1546002"/>
              <a:chExt cx="1219147" cy="360964"/>
            </a:xfrm>
          </p:grpSpPr>
          <p:sp>
            <p:nvSpPr>
              <p:cNvPr id="19" name="TextBox 18">
                <a:extLst>
                  <a:ext uri="{FF2B5EF4-FFF2-40B4-BE49-F238E27FC236}">
                    <a16:creationId xmlns:a16="http://schemas.microsoft.com/office/drawing/2014/main" id="{ACA50FEE-9465-83AD-093F-284623AA5EC8}"/>
                  </a:ext>
                </a:extLst>
              </p:cNvPr>
              <p:cNvSpPr txBox="1"/>
              <p:nvPr/>
            </p:nvSpPr>
            <p:spPr>
              <a:xfrm>
                <a:off x="8002326" y="1729531"/>
                <a:ext cx="1141674" cy="177435"/>
              </a:xfrm>
              <a:prstGeom prst="rect">
                <a:avLst/>
              </a:prstGeom>
              <a:noFill/>
            </p:spPr>
            <p:txBody>
              <a:bodyPr wrap="square" rtlCol="0">
                <a:spAutoFit/>
              </a:bodyPr>
              <a:lstStyle/>
              <a:p>
                <a:r>
                  <a:rPr lang="en-US" sz="800"/>
                  <a:t>Non-RE Technology</a:t>
                </a:r>
              </a:p>
            </p:txBody>
          </p:sp>
          <p:sp>
            <p:nvSpPr>
              <p:cNvPr id="20" name="Rectangle 19">
                <a:extLst>
                  <a:ext uri="{FF2B5EF4-FFF2-40B4-BE49-F238E27FC236}">
                    <a16:creationId xmlns:a16="http://schemas.microsoft.com/office/drawing/2014/main" id="{1D596240-A07C-BB42-BD72-B657D8680CB9}"/>
                  </a:ext>
                </a:extLst>
              </p:cNvPr>
              <p:cNvSpPr/>
              <p:nvPr/>
            </p:nvSpPr>
            <p:spPr>
              <a:xfrm>
                <a:off x="7924853" y="1591979"/>
                <a:ext cx="101497" cy="100584"/>
              </a:xfrm>
              <a:prstGeom prst="rect">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E656D9A0-0873-9374-7AE4-94A5639525F2}"/>
                  </a:ext>
                </a:extLst>
              </p:cNvPr>
              <p:cNvSpPr/>
              <p:nvPr/>
            </p:nvSpPr>
            <p:spPr>
              <a:xfrm>
                <a:off x="7924854" y="1800097"/>
                <a:ext cx="101496" cy="100584"/>
              </a:xfrm>
              <a:prstGeom prst="rect">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B426E11E-ECC3-AEAB-901B-CD2F6EE1FB7D}"/>
                  </a:ext>
                </a:extLst>
              </p:cNvPr>
              <p:cNvSpPr txBox="1"/>
              <p:nvPr/>
            </p:nvSpPr>
            <p:spPr>
              <a:xfrm>
                <a:off x="7999716" y="1546002"/>
                <a:ext cx="1141674" cy="177435"/>
              </a:xfrm>
              <a:prstGeom prst="rect">
                <a:avLst/>
              </a:prstGeom>
              <a:noFill/>
            </p:spPr>
            <p:txBody>
              <a:bodyPr wrap="square" rtlCol="0">
                <a:spAutoFit/>
              </a:bodyPr>
              <a:lstStyle/>
              <a:p>
                <a:r>
                  <a:rPr lang="en-US" sz="800"/>
                  <a:t>RE Technology</a:t>
                </a:r>
              </a:p>
            </p:txBody>
          </p:sp>
        </p:grpSp>
        <p:cxnSp>
          <p:nvCxnSpPr>
            <p:cNvPr id="15" name="Straight Connector 14">
              <a:extLst>
                <a:ext uri="{FF2B5EF4-FFF2-40B4-BE49-F238E27FC236}">
                  <a16:creationId xmlns:a16="http://schemas.microsoft.com/office/drawing/2014/main" id="{D29B34F0-02B4-B5FC-045F-459076719CE8}"/>
                </a:ext>
              </a:extLst>
            </p:cNvPr>
            <p:cNvCxnSpPr>
              <a:cxnSpLocks/>
            </p:cNvCxnSpPr>
            <p:nvPr/>
          </p:nvCxnSpPr>
          <p:spPr>
            <a:xfrm>
              <a:off x="6400948" y="2281382"/>
              <a:ext cx="0" cy="2870869"/>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1A338D4-6283-A93B-977E-49EA0A994AC6}"/>
                </a:ext>
              </a:extLst>
            </p:cNvPr>
            <p:cNvCxnSpPr/>
            <p:nvPr/>
          </p:nvCxnSpPr>
          <p:spPr>
            <a:xfrm>
              <a:off x="6400948" y="3569564"/>
              <a:ext cx="182027" cy="0"/>
            </a:xfrm>
            <a:prstGeom prst="straightConnector1">
              <a:avLst/>
            </a:prstGeom>
            <a:ln w="9525">
              <a:solidFill>
                <a:srgbClr val="70707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0ACDF208-242D-DC44-8754-1AEF70DE445C}"/>
                </a:ext>
              </a:extLst>
            </p:cNvPr>
            <p:cNvSpPr/>
            <p:nvPr/>
          </p:nvSpPr>
          <p:spPr>
            <a:xfrm>
              <a:off x="6551948" y="3433665"/>
              <a:ext cx="1738987" cy="289689"/>
            </a:xfrm>
            <a:prstGeom prst="rect">
              <a:avLst/>
            </a:prstGeom>
            <a:no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a:solidFill>
                    <a:schemeClr val="tx1"/>
                  </a:solidFill>
                </a:rPr>
                <a:t>Determines marginal cost of power in most markets </a:t>
              </a:r>
            </a:p>
          </p:txBody>
        </p:sp>
        <p:sp>
          <p:nvSpPr>
            <p:cNvPr id="18" name="TextBox 17">
              <a:extLst>
                <a:ext uri="{FF2B5EF4-FFF2-40B4-BE49-F238E27FC236}">
                  <a16:creationId xmlns:a16="http://schemas.microsoft.com/office/drawing/2014/main" id="{C34ED165-34BF-90FE-DAB5-85C41FD89F2A}"/>
                </a:ext>
              </a:extLst>
            </p:cNvPr>
            <p:cNvSpPr txBox="1"/>
            <p:nvPr/>
          </p:nvSpPr>
          <p:spPr>
            <a:xfrm>
              <a:off x="4013600" y="1805979"/>
              <a:ext cx="4908628" cy="369332"/>
            </a:xfrm>
            <a:prstGeom prst="rect">
              <a:avLst/>
            </a:prstGeom>
            <a:solidFill>
              <a:schemeClr val="accent1"/>
            </a:solidFill>
          </p:spPr>
          <p:txBody>
            <a:bodyPr wrap="square" rtlCol="0">
              <a:spAutoFit/>
            </a:bodyPr>
            <a:lstStyle/>
            <a:p>
              <a:r>
                <a:rPr lang="en-US" b="1" dirty="0"/>
                <a:t>2020 U.S. Cost of Generation ($/MWh)</a:t>
              </a:r>
            </a:p>
          </p:txBody>
        </p:sp>
      </p:grpSp>
    </p:spTree>
    <p:extLst>
      <p:ext uri="{BB962C8B-B14F-4D97-AF65-F5344CB8AC3E}">
        <p14:creationId xmlns:p14="http://schemas.microsoft.com/office/powerpoint/2010/main" val="3464040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6CAE-6574-77E0-5973-75DECDB75E7A}"/>
              </a:ext>
            </a:extLst>
          </p:cNvPr>
          <p:cNvSpPr>
            <a:spLocks noGrp="1"/>
          </p:cNvSpPr>
          <p:nvPr>
            <p:ph type="title"/>
          </p:nvPr>
        </p:nvSpPr>
        <p:spPr/>
        <p:txBody>
          <a:bodyPr/>
          <a:lstStyle/>
          <a:p>
            <a:r>
              <a:rPr lang="en-US" dirty="0"/>
              <a:t>Types of Renewable Energy Solutions</a:t>
            </a:r>
          </a:p>
        </p:txBody>
      </p:sp>
      <p:sp>
        <p:nvSpPr>
          <p:cNvPr id="5" name="Slide Number Placeholder 4">
            <a:extLst>
              <a:ext uri="{FF2B5EF4-FFF2-40B4-BE49-F238E27FC236}">
                <a16:creationId xmlns:a16="http://schemas.microsoft.com/office/drawing/2014/main" id="{3DFF2B22-E093-0D21-14E8-73EEEBE83AF7}"/>
              </a:ext>
            </a:extLst>
          </p:cNvPr>
          <p:cNvSpPr>
            <a:spLocks noGrp="1"/>
          </p:cNvSpPr>
          <p:nvPr>
            <p:ph type="sldNum" sz="quarter" idx="12"/>
          </p:nvPr>
        </p:nvSpPr>
        <p:spPr/>
        <p:txBody>
          <a:bodyPr/>
          <a:lstStyle/>
          <a:p>
            <a:fld id="{B8ABFA30-FF27-415C-B557-1D977D7BFC9A}" type="slidenum">
              <a:rPr lang="en-US" smtClean="0"/>
              <a:pPr/>
              <a:t>5</a:t>
            </a:fld>
            <a:endParaRPr lang="en-US"/>
          </a:p>
        </p:txBody>
      </p:sp>
      <p:sp>
        <p:nvSpPr>
          <p:cNvPr id="9" name="Text Placeholder 8">
            <a:extLst>
              <a:ext uri="{FF2B5EF4-FFF2-40B4-BE49-F238E27FC236}">
                <a16:creationId xmlns:a16="http://schemas.microsoft.com/office/drawing/2014/main" id="{E26A9725-D3DF-60DC-201A-396C6E694BB7}"/>
              </a:ext>
            </a:extLst>
          </p:cNvPr>
          <p:cNvSpPr>
            <a:spLocks noGrp="1"/>
          </p:cNvSpPr>
          <p:nvPr>
            <p:ph type="body" sz="quarter" idx="13"/>
          </p:nvPr>
        </p:nvSpPr>
        <p:spPr/>
        <p:txBody>
          <a:bodyPr>
            <a:normAutofit lnSpcReduction="10000"/>
          </a:bodyPr>
          <a:lstStyle/>
          <a:p>
            <a:r>
              <a:rPr lang="en-US" dirty="0"/>
              <a:t>The landscape of RE solutions is complex and growing</a:t>
            </a:r>
          </a:p>
        </p:txBody>
      </p:sp>
      <p:sp>
        <p:nvSpPr>
          <p:cNvPr id="13" name="Text Placeholder 5">
            <a:extLst>
              <a:ext uri="{FF2B5EF4-FFF2-40B4-BE49-F238E27FC236}">
                <a16:creationId xmlns:a16="http://schemas.microsoft.com/office/drawing/2014/main" id="{6C9A6966-CAA0-3EE8-A2E3-06AB12F3327F}"/>
              </a:ext>
            </a:extLst>
          </p:cNvPr>
          <p:cNvSpPr txBox="1">
            <a:spLocks/>
          </p:cNvSpPr>
          <p:nvPr/>
        </p:nvSpPr>
        <p:spPr>
          <a:xfrm>
            <a:off x="644525" y="1013508"/>
            <a:ext cx="10535639" cy="452438"/>
          </a:xfrm>
          <a:prstGeom prst="rect">
            <a:avLst/>
          </a:prstGeom>
        </p:spPr>
        <p:txBody>
          <a:bodyPr/>
          <a:lstStyle>
            <a:lvl1pPr marL="228600" indent="-228600" algn="l" defTabSz="914400" rtl="0" eaLnBrk="1" latinLnBrk="0" hangingPunct="1">
              <a:lnSpc>
                <a:spcPct val="90000"/>
              </a:lnSpc>
              <a:spcBef>
                <a:spcPts val="1000"/>
              </a:spcBef>
              <a:buClr>
                <a:schemeClr val="bg2">
                  <a:lumMod val="75000"/>
                </a:schemeClr>
              </a:buClr>
              <a:buFont typeface="Arial" panose="020B0604020202020204" pitchFamily="34" charset="0"/>
              <a:buChar char="&gt;"/>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rgbClr val="FF0000"/>
              </a:solidFill>
            </a:endParaRPr>
          </a:p>
        </p:txBody>
      </p:sp>
      <p:sp>
        <p:nvSpPr>
          <p:cNvPr id="3" name="Rounded Rectangle 22">
            <a:extLst>
              <a:ext uri="{FF2B5EF4-FFF2-40B4-BE49-F238E27FC236}">
                <a16:creationId xmlns:a16="http://schemas.microsoft.com/office/drawing/2014/main" id="{DF7C7049-9083-08F2-C1C5-ED6FBD8121BB}"/>
              </a:ext>
            </a:extLst>
          </p:cNvPr>
          <p:cNvSpPr/>
          <p:nvPr/>
        </p:nvSpPr>
        <p:spPr bwMode="auto">
          <a:xfrm>
            <a:off x="7603673" y="4067655"/>
            <a:ext cx="1631780" cy="310506"/>
          </a:xfrm>
          <a:prstGeom prst="roundRect">
            <a:avLst>
              <a:gd name="adj" fmla="val 16667"/>
            </a:avLst>
          </a:prstGeom>
          <a:solidFill>
            <a:schemeClr val="accent1">
              <a:lumMod val="60000"/>
              <a:lumOff val="40000"/>
              <a:alpha val="74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000">
              <a:solidFill>
                <a:schemeClr val="tx1">
                  <a:lumMod val="95000"/>
                  <a:lumOff val="5000"/>
                </a:schemeClr>
              </a:solidFill>
            </a:endParaRPr>
          </a:p>
        </p:txBody>
      </p:sp>
      <p:graphicFrame>
        <p:nvGraphicFramePr>
          <p:cNvPr id="8" name="Table 11">
            <a:extLst>
              <a:ext uri="{FF2B5EF4-FFF2-40B4-BE49-F238E27FC236}">
                <a16:creationId xmlns:a16="http://schemas.microsoft.com/office/drawing/2014/main" id="{236008CF-CB8C-16DB-4F13-BB985E45DFCF}"/>
              </a:ext>
            </a:extLst>
          </p:cNvPr>
          <p:cNvGraphicFramePr>
            <a:graphicFrameLocks noGrp="1"/>
          </p:cNvGraphicFramePr>
          <p:nvPr>
            <p:extLst>
              <p:ext uri="{D42A27DB-BD31-4B8C-83A1-F6EECF244321}">
                <p14:modId xmlns:p14="http://schemas.microsoft.com/office/powerpoint/2010/main" val="4059906583"/>
              </p:ext>
            </p:extLst>
          </p:nvPr>
        </p:nvGraphicFramePr>
        <p:xfrm>
          <a:off x="548639" y="1597236"/>
          <a:ext cx="5753781" cy="3821352"/>
        </p:xfrm>
        <a:graphic>
          <a:graphicData uri="http://schemas.openxmlformats.org/drawingml/2006/table">
            <a:tbl>
              <a:tblPr firstRow="1" bandRow="1">
                <a:tableStyleId>{5C22544A-7EE6-4342-B048-85BDC9FD1C3A}</a:tableStyleId>
              </a:tblPr>
              <a:tblGrid>
                <a:gridCol w="1956842">
                  <a:extLst>
                    <a:ext uri="{9D8B030D-6E8A-4147-A177-3AD203B41FA5}">
                      <a16:colId xmlns:a16="http://schemas.microsoft.com/office/drawing/2014/main" val="2579230170"/>
                    </a:ext>
                  </a:extLst>
                </a:gridCol>
                <a:gridCol w="3796939">
                  <a:extLst>
                    <a:ext uri="{9D8B030D-6E8A-4147-A177-3AD203B41FA5}">
                      <a16:colId xmlns:a16="http://schemas.microsoft.com/office/drawing/2014/main" val="3105253118"/>
                    </a:ext>
                  </a:extLst>
                </a:gridCol>
              </a:tblGrid>
              <a:tr h="302663">
                <a:tc>
                  <a:txBody>
                    <a:bodyPr/>
                    <a:lstStyle/>
                    <a:p>
                      <a:pPr algn="ctr"/>
                      <a:r>
                        <a:rPr lang="en-US" sz="1600" dirty="0">
                          <a:solidFill>
                            <a:schemeClr val="tx1"/>
                          </a:solidFill>
                        </a:rPr>
                        <a:t>Solution</a:t>
                      </a:r>
                    </a:p>
                  </a:txBody>
                  <a:tcPr anchor="b">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accent2"/>
                    </a:solidFill>
                  </a:tcPr>
                </a:tc>
                <a:tc>
                  <a:txBody>
                    <a:bodyPr/>
                    <a:lstStyle/>
                    <a:p>
                      <a:pPr algn="ctr"/>
                      <a:r>
                        <a:rPr lang="en-US" sz="1600" dirty="0">
                          <a:solidFill>
                            <a:schemeClr val="tx1"/>
                          </a:solidFill>
                        </a:rPr>
                        <a:t>Description</a:t>
                      </a:r>
                    </a:p>
                  </a:txBody>
                  <a:tcPr anchor="b">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accent2"/>
                    </a:solidFill>
                  </a:tcPr>
                </a:tc>
                <a:extLst>
                  <a:ext uri="{0D108BD9-81ED-4DB2-BD59-A6C34878D82A}">
                    <a16:rowId xmlns:a16="http://schemas.microsoft.com/office/drawing/2014/main" val="354641395"/>
                  </a:ext>
                </a:extLst>
              </a:tr>
              <a:tr h="658465">
                <a:tc>
                  <a:txBody>
                    <a:bodyPr/>
                    <a:lstStyle/>
                    <a:p>
                      <a:r>
                        <a:rPr lang="en-US" sz="1400" b="1" dirty="0"/>
                        <a:t>Unbundled RECs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dirty="0">
                          <a:solidFill>
                            <a:schemeClr val="tx1"/>
                          </a:solidFill>
                          <a:effectLst/>
                          <a:latin typeface="+mn-lt"/>
                          <a:ea typeface="+mn-ea"/>
                          <a:cs typeface="+mn-cs"/>
                        </a:rPr>
                        <a:t>Buy credits from existing projects</a:t>
                      </a:r>
                      <a:endParaRPr lang="en-US" sz="1400" dirty="0">
                        <a:solidFill>
                          <a:srgbClr val="000000"/>
                        </a:solidFill>
                        <a:latin typeface="Arial" panose="020B0604020202020204" pitchFamily="34" charset="0"/>
                        <a:cs typeface="Arial" panose="020B0604020202020204" pitchFamily="34" charset="0"/>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437060882"/>
                  </a:ext>
                </a:extLst>
              </a:tr>
              <a:tr h="562708">
                <a:tc>
                  <a:txBody>
                    <a:bodyPr/>
                    <a:lstStyle/>
                    <a:p>
                      <a:r>
                        <a:rPr lang="en-US" sz="1400" b="1" dirty="0"/>
                        <a:t>Onsite Solar</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dirty="0">
                          <a:solidFill>
                            <a:srgbClr val="000000"/>
                          </a:solidFill>
                          <a:effectLst/>
                          <a:latin typeface="Arial" panose="020B0604020202020204" pitchFamily="34" charset="0"/>
                          <a:cs typeface="Arial" panose="020B0604020202020204" pitchFamily="34" charset="0"/>
                        </a:rPr>
                        <a:t>Typically, small-scale onsite solutions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541819005"/>
                  </a:ext>
                </a:extLst>
              </a:tr>
              <a:tr h="576775">
                <a:tc>
                  <a:txBody>
                    <a:bodyPr/>
                    <a:lstStyle/>
                    <a:p>
                      <a:r>
                        <a:rPr lang="en-US" sz="1400" b="1" dirty="0"/>
                        <a:t>Community Solar</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pitchFamily="34" charset="0"/>
                          <a:cs typeface="Arial" panose="020B0604020202020204" pitchFamily="34" charset="0"/>
                        </a:rPr>
                        <a:t>Subscription to small, local facility</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496588715"/>
                  </a:ext>
                </a:extLst>
              </a:tr>
              <a:tr h="5627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Utility Renewables Tariffs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rial" panose="020B0604020202020204" pitchFamily="34" charset="0"/>
                          <a:cs typeface="Arial" panose="020B0604020202020204" pitchFamily="34" charset="0"/>
                        </a:rPr>
                        <a:t>Utility provides retail renewables</a:t>
                      </a:r>
                      <a:endParaRPr lang="en-US" sz="1400" b="0" i="0" dirty="0">
                        <a:solidFill>
                          <a:srgbClr val="000000"/>
                        </a:solidFill>
                        <a:effectLst/>
                        <a:latin typeface="Arial" panose="020B0604020202020204" pitchFamily="34" charset="0"/>
                        <a:cs typeface="Arial" panose="020B0604020202020204" pitchFamily="34" charset="0"/>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572655308"/>
                  </a:ext>
                </a:extLst>
              </a:tr>
              <a:tr h="562708">
                <a:tc>
                  <a:txBody>
                    <a:bodyPr/>
                    <a:lstStyle/>
                    <a:p>
                      <a:r>
                        <a:rPr lang="en-US" sz="1400" b="1" dirty="0"/>
                        <a:t>Renewable Retail</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pitchFamily="34" charset="0"/>
                          <a:cs typeface="Arial" panose="020B0604020202020204" pitchFamily="34" charset="0"/>
                        </a:rPr>
                        <a:t>Supplier provides retail renewables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664736660"/>
                  </a:ext>
                </a:extLst>
              </a:tr>
              <a:tr h="5627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Wholesale PPA </a:t>
                      </a:r>
                      <a:br>
                        <a:rPr lang="en-US" sz="1400" b="1" dirty="0"/>
                      </a:br>
                      <a:r>
                        <a:rPr lang="en-US" sz="1400" b="1" dirty="0"/>
                        <a:t>(a.k.a. VPPA)</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Financial contract for differences, separate from utility bills; causes new projects</a:t>
                      </a:r>
                      <a:endParaRPr lang="en-US" sz="1400" b="0" i="0" u="none" strike="noStrike" kern="1200" dirty="0">
                        <a:solidFill>
                          <a:schemeClr val="tx1"/>
                        </a:solidFill>
                        <a:effectLst/>
                        <a:latin typeface="+mn-lt"/>
                        <a:ea typeface="+mn-ea"/>
                        <a:cs typeface="+mn-cs"/>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615937580"/>
                  </a:ext>
                </a:extLst>
              </a:tr>
            </a:tbl>
          </a:graphicData>
        </a:graphic>
      </p:graphicFrame>
      <p:grpSp>
        <p:nvGrpSpPr>
          <p:cNvPr id="26" name="Group 25">
            <a:extLst>
              <a:ext uri="{FF2B5EF4-FFF2-40B4-BE49-F238E27FC236}">
                <a16:creationId xmlns:a16="http://schemas.microsoft.com/office/drawing/2014/main" id="{451CECF9-304A-5EB7-9E4A-66C5F8AB01C5}"/>
              </a:ext>
            </a:extLst>
          </p:cNvPr>
          <p:cNvGrpSpPr/>
          <p:nvPr/>
        </p:nvGrpSpPr>
        <p:grpSpPr>
          <a:xfrm>
            <a:off x="6402217" y="1586808"/>
            <a:ext cx="4649211" cy="4116186"/>
            <a:chOff x="4571156" y="1680751"/>
            <a:chExt cx="4635855" cy="4035462"/>
          </a:xfrm>
        </p:grpSpPr>
        <p:sp>
          <p:nvSpPr>
            <p:cNvPr id="27" name="Rounded Rectangle 7">
              <a:extLst>
                <a:ext uri="{FF2B5EF4-FFF2-40B4-BE49-F238E27FC236}">
                  <a16:creationId xmlns:a16="http://schemas.microsoft.com/office/drawing/2014/main" id="{C80415EE-8BD3-890B-8FD3-462D74ECFBB7}"/>
                </a:ext>
              </a:extLst>
            </p:cNvPr>
            <p:cNvSpPr/>
            <p:nvPr/>
          </p:nvSpPr>
          <p:spPr bwMode="auto">
            <a:xfrm>
              <a:off x="6131313" y="4281476"/>
              <a:ext cx="1751140" cy="1132566"/>
            </a:xfrm>
            <a:prstGeom prst="roundRect">
              <a:avLst/>
            </a:prstGeom>
            <a:solidFill>
              <a:schemeClr val="accent1">
                <a:lumMod val="60000"/>
                <a:lumOff val="40000"/>
                <a:alpha val="49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1000" b="1">
                <a:solidFill>
                  <a:schemeClr val="tx1">
                    <a:lumMod val="95000"/>
                    <a:lumOff val="5000"/>
                  </a:schemeClr>
                </a:solidFill>
              </a:endParaRPr>
            </a:p>
          </p:txBody>
        </p:sp>
        <p:sp>
          <p:nvSpPr>
            <p:cNvPr id="28" name="Rounded Rectangle 10">
              <a:extLst>
                <a:ext uri="{FF2B5EF4-FFF2-40B4-BE49-F238E27FC236}">
                  <a16:creationId xmlns:a16="http://schemas.microsoft.com/office/drawing/2014/main" id="{65DE22D4-7245-A1CD-58C4-8F2EDA30CBBA}"/>
                </a:ext>
              </a:extLst>
            </p:cNvPr>
            <p:cNvSpPr/>
            <p:nvPr/>
          </p:nvSpPr>
          <p:spPr bwMode="auto">
            <a:xfrm>
              <a:off x="5536840" y="3898547"/>
              <a:ext cx="3143579" cy="693177"/>
            </a:xfrm>
            <a:prstGeom prst="roundRect">
              <a:avLst/>
            </a:prstGeom>
            <a:solidFill>
              <a:srgbClr val="F4C018">
                <a:alpha val="47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r>
                <a:rPr lang="en-US" sz="1000" b="1">
                  <a:solidFill>
                    <a:schemeClr val="tx1">
                      <a:lumMod val="95000"/>
                      <a:lumOff val="5000"/>
                    </a:schemeClr>
                  </a:solidFill>
                </a:rPr>
                <a:t>Community Solar</a:t>
              </a:r>
            </a:p>
          </p:txBody>
        </p:sp>
        <p:grpSp>
          <p:nvGrpSpPr>
            <p:cNvPr id="29" name="Group 28">
              <a:extLst>
                <a:ext uri="{FF2B5EF4-FFF2-40B4-BE49-F238E27FC236}">
                  <a16:creationId xmlns:a16="http://schemas.microsoft.com/office/drawing/2014/main" id="{4BA07AD4-D06F-74F5-8197-8B01C5F74DA3}"/>
                </a:ext>
              </a:extLst>
            </p:cNvPr>
            <p:cNvGrpSpPr/>
            <p:nvPr/>
          </p:nvGrpSpPr>
          <p:grpSpPr>
            <a:xfrm>
              <a:off x="4571156" y="1680751"/>
              <a:ext cx="4635855" cy="4035462"/>
              <a:chOff x="198558" y="1877027"/>
              <a:chExt cx="4635855" cy="4035462"/>
            </a:xfrm>
            <a:noFill/>
          </p:grpSpPr>
          <p:sp>
            <p:nvSpPr>
              <p:cNvPr id="35" name="Rectangle 34">
                <a:extLst>
                  <a:ext uri="{FF2B5EF4-FFF2-40B4-BE49-F238E27FC236}">
                    <a16:creationId xmlns:a16="http://schemas.microsoft.com/office/drawing/2014/main" id="{683BEA5E-FDEB-0E34-5D71-C480E5F4CA37}"/>
                  </a:ext>
                </a:extLst>
              </p:cNvPr>
              <p:cNvSpPr/>
              <p:nvPr/>
            </p:nvSpPr>
            <p:spPr>
              <a:xfrm>
                <a:off x="198558" y="1877027"/>
                <a:ext cx="4471414" cy="4035462"/>
              </a:xfrm>
              <a:prstGeom prst="rect">
                <a:avLst/>
              </a:prstGeom>
              <a:grp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E92F07A-4B6D-620B-25DB-1F5BE6F39ABB}"/>
                  </a:ext>
                </a:extLst>
              </p:cNvPr>
              <p:cNvSpPr txBox="1"/>
              <p:nvPr/>
            </p:nvSpPr>
            <p:spPr>
              <a:xfrm>
                <a:off x="1057990" y="4594371"/>
                <a:ext cx="3776423" cy="276999"/>
              </a:xfrm>
              <a:prstGeom prst="rect">
                <a:avLst/>
              </a:prstGeom>
              <a:grpFill/>
            </p:spPr>
            <p:txBody>
              <a:bodyPr wrap="square" rtlCol="0">
                <a:spAutoFit/>
              </a:bodyPr>
              <a:lstStyle/>
              <a:p>
                <a:r>
                  <a:rPr lang="en-US" sz="1200" b="1">
                    <a:solidFill>
                      <a:schemeClr val="tx1">
                        <a:lumMod val="95000"/>
                        <a:lumOff val="5000"/>
                      </a:schemeClr>
                    </a:solidFill>
                  </a:rPr>
                  <a:t>1	   5          10          15          20          25 </a:t>
                </a:r>
              </a:p>
            </p:txBody>
          </p:sp>
          <p:cxnSp>
            <p:nvCxnSpPr>
              <p:cNvPr id="37" name="Straight Connector 36">
                <a:extLst>
                  <a:ext uri="{FF2B5EF4-FFF2-40B4-BE49-F238E27FC236}">
                    <a16:creationId xmlns:a16="http://schemas.microsoft.com/office/drawing/2014/main" id="{0B587A9C-63FD-65A3-A1CB-F047D7705DD4}"/>
                  </a:ext>
                </a:extLst>
              </p:cNvPr>
              <p:cNvCxnSpPr>
                <a:cxnSpLocks/>
              </p:cNvCxnSpPr>
              <p:nvPr/>
            </p:nvCxnSpPr>
            <p:spPr bwMode="auto">
              <a:xfrm flipH="1">
                <a:off x="955353" y="2388377"/>
                <a:ext cx="25338" cy="3137637"/>
              </a:xfrm>
              <a:prstGeom prst="line">
                <a:avLst/>
              </a:prstGeom>
              <a:grpFill/>
              <a:ln w="19050"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0094A4C3-D3DA-5F63-D878-0C4852A3827F}"/>
                  </a:ext>
                </a:extLst>
              </p:cNvPr>
              <p:cNvCxnSpPr>
                <a:cxnSpLocks/>
              </p:cNvCxnSpPr>
              <p:nvPr/>
            </p:nvCxnSpPr>
            <p:spPr bwMode="auto">
              <a:xfrm>
                <a:off x="955422" y="4627763"/>
                <a:ext cx="3540379" cy="0"/>
              </a:xfrm>
              <a:prstGeom prst="line">
                <a:avLst/>
              </a:prstGeom>
              <a:grpFill/>
              <a:ln w="19050" cap="flat" cmpd="sng" algn="ctr">
                <a:solidFill>
                  <a:schemeClr val="tx1"/>
                </a:solidFill>
                <a:prstDash val="solid"/>
                <a:round/>
                <a:headEnd type="none" w="med" len="med"/>
                <a:tailEnd type="none" w="med" len="med"/>
              </a:ln>
              <a:effectLst/>
            </p:spPr>
          </p:cxnSp>
          <p:sp>
            <p:nvSpPr>
              <p:cNvPr id="39" name="TextBox 38">
                <a:extLst>
                  <a:ext uri="{FF2B5EF4-FFF2-40B4-BE49-F238E27FC236}">
                    <a16:creationId xmlns:a16="http://schemas.microsoft.com/office/drawing/2014/main" id="{8624C85C-AF1C-A90B-62C7-E8407598FEAA}"/>
                  </a:ext>
                </a:extLst>
              </p:cNvPr>
              <p:cNvSpPr txBox="1"/>
              <p:nvPr/>
            </p:nvSpPr>
            <p:spPr>
              <a:xfrm rot="16200000">
                <a:off x="-769595" y="3750647"/>
                <a:ext cx="2824728" cy="521717"/>
              </a:xfrm>
              <a:prstGeom prst="rect">
                <a:avLst/>
              </a:prstGeom>
              <a:grpFill/>
            </p:spPr>
            <p:txBody>
              <a:bodyPr wrap="square" rtlCol="0">
                <a:spAutoFit/>
              </a:bodyPr>
              <a:lstStyle/>
              <a:p>
                <a:pPr algn="ctr"/>
                <a:r>
                  <a:rPr lang="en-US" sz="1400" b="1">
                    <a:solidFill>
                      <a:schemeClr val="tx1">
                        <a:lumMod val="95000"/>
                        <a:lumOff val="5000"/>
                      </a:schemeClr>
                    </a:solidFill>
                  </a:rPr>
                  <a:t>Economic Opportunity </a:t>
                </a:r>
              </a:p>
              <a:p>
                <a:pPr algn="ctr"/>
                <a:r>
                  <a:rPr lang="en-US" sz="1400" b="1">
                    <a:solidFill>
                      <a:schemeClr val="tx1">
                        <a:lumMod val="95000"/>
                        <a:lumOff val="5000"/>
                      </a:schemeClr>
                    </a:solidFill>
                  </a:rPr>
                  <a:t>(% Savings)</a:t>
                </a:r>
              </a:p>
            </p:txBody>
          </p:sp>
          <p:sp>
            <p:nvSpPr>
              <p:cNvPr id="40" name="TextBox 39">
                <a:extLst>
                  <a:ext uri="{FF2B5EF4-FFF2-40B4-BE49-F238E27FC236}">
                    <a16:creationId xmlns:a16="http://schemas.microsoft.com/office/drawing/2014/main" id="{340E201B-24A7-D6B3-49C8-7597E3EC01E7}"/>
                  </a:ext>
                </a:extLst>
              </p:cNvPr>
              <p:cNvSpPr txBox="1"/>
              <p:nvPr/>
            </p:nvSpPr>
            <p:spPr>
              <a:xfrm>
                <a:off x="1737486" y="4802139"/>
                <a:ext cx="2758315" cy="301741"/>
              </a:xfrm>
              <a:prstGeom prst="rect">
                <a:avLst/>
              </a:prstGeom>
              <a:grpFill/>
            </p:spPr>
            <p:txBody>
              <a:bodyPr wrap="square" rtlCol="0">
                <a:spAutoFit/>
              </a:bodyPr>
              <a:lstStyle/>
              <a:p>
                <a:pPr algn="ctr"/>
                <a:r>
                  <a:rPr lang="en-US" sz="1400" b="1">
                    <a:solidFill>
                      <a:schemeClr val="tx1">
                        <a:lumMod val="95000"/>
                        <a:lumOff val="5000"/>
                      </a:schemeClr>
                    </a:solidFill>
                  </a:rPr>
                  <a:t>Length of Contract (Years</a:t>
                </a:r>
                <a:r>
                  <a:rPr lang="en-US" sz="1100" b="1">
                    <a:solidFill>
                      <a:schemeClr val="tx1">
                        <a:lumMod val="95000"/>
                        <a:lumOff val="5000"/>
                      </a:schemeClr>
                    </a:solidFill>
                  </a:rPr>
                  <a:t>)</a:t>
                </a:r>
              </a:p>
            </p:txBody>
          </p:sp>
        </p:grpSp>
        <p:sp>
          <p:nvSpPr>
            <p:cNvPr id="30" name="TextBox 29">
              <a:extLst>
                <a:ext uri="{FF2B5EF4-FFF2-40B4-BE49-F238E27FC236}">
                  <a16:creationId xmlns:a16="http://schemas.microsoft.com/office/drawing/2014/main" id="{5D22260A-8808-1815-CE4D-957E820A40CF}"/>
                </a:ext>
              </a:extLst>
            </p:cNvPr>
            <p:cNvSpPr txBox="1"/>
            <p:nvPr/>
          </p:nvSpPr>
          <p:spPr>
            <a:xfrm>
              <a:off x="4575530" y="1751152"/>
              <a:ext cx="4467039" cy="331914"/>
            </a:xfrm>
            <a:prstGeom prst="rect">
              <a:avLst/>
            </a:prstGeom>
            <a:noFill/>
          </p:spPr>
          <p:txBody>
            <a:bodyPr wrap="square" rtlCol="0">
              <a:spAutoFit/>
            </a:bodyPr>
            <a:lstStyle/>
            <a:p>
              <a:r>
                <a:rPr lang="en-US" sz="1600" b="1" dirty="0"/>
                <a:t>Solution performance on economics &amp; term</a:t>
              </a:r>
            </a:p>
          </p:txBody>
        </p:sp>
        <p:sp>
          <p:nvSpPr>
            <p:cNvPr id="31" name="Rounded Rectangle 7">
              <a:extLst>
                <a:ext uri="{FF2B5EF4-FFF2-40B4-BE49-F238E27FC236}">
                  <a16:creationId xmlns:a16="http://schemas.microsoft.com/office/drawing/2014/main" id="{2EEA0E40-DD66-0CCB-0B15-E1D850DAE4A1}"/>
                </a:ext>
              </a:extLst>
            </p:cNvPr>
            <p:cNvSpPr/>
            <p:nvPr/>
          </p:nvSpPr>
          <p:spPr bwMode="auto">
            <a:xfrm>
              <a:off x="6685396" y="3403747"/>
              <a:ext cx="1448655" cy="1034696"/>
            </a:xfrm>
            <a:prstGeom prst="roundRect">
              <a:avLst/>
            </a:prstGeom>
            <a:solidFill>
              <a:schemeClr val="accent3">
                <a:lumMod val="60000"/>
                <a:lumOff val="40000"/>
                <a:alpha val="38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000" b="1">
                <a:solidFill>
                  <a:schemeClr val="tx1">
                    <a:lumMod val="95000"/>
                    <a:lumOff val="5000"/>
                  </a:schemeClr>
                </a:solidFill>
              </a:endParaRPr>
            </a:p>
          </p:txBody>
        </p:sp>
        <p:sp>
          <p:nvSpPr>
            <p:cNvPr id="32" name="TextBox 31">
              <a:extLst>
                <a:ext uri="{FF2B5EF4-FFF2-40B4-BE49-F238E27FC236}">
                  <a16:creationId xmlns:a16="http://schemas.microsoft.com/office/drawing/2014/main" id="{84E19925-ED02-6992-05CE-2F49454BF4F4}"/>
                </a:ext>
              </a:extLst>
            </p:cNvPr>
            <p:cNvSpPr txBox="1"/>
            <p:nvPr/>
          </p:nvSpPr>
          <p:spPr>
            <a:xfrm>
              <a:off x="6767624" y="3426430"/>
              <a:ext cx="1166600" cy="392263"/>
            </a:xfrm>
            <a:prstGeom prst="rect">
              <a:avLst/>
            </a:prstGeom>
            <a:noFill/>
            <a:ln>
              <a:noFill/>
            </a:ln>
          </p:spPr>
          <p:txBody>
            <a:bodyPr wrap="square" rtlCol="0">
              <a:spAutoFit/>
            </a:bodyPr>
            <a:lstStyle/>
            <a:p>
              <a:pPr algn="ctr"/>
              <a:r>
                <a:rPr lang="en-US" sz="1000" b="1"/>
                <a:t>Wholesale VPPA</a:t>
              </a:r>
            </a:p>
          </p:txBody>
        </p:sp>
        <p:sp>
          <p:nvSpPr>
            <p:cNvPr id="33" name="Rounded Rectangle 22">
              <a:extLst>
                <a:ext uri="{FF2B5EF4-FFF2-40B4-BE49-F238E27FC236}">
                  <a16:creationId xmlns:a16="http://schemas.microsoft.com/office/drawing/2014/main" id="{50583489-2D2D-4F5A-08B3-E01E0EDF19FE}"/>
                </a:ext>
              </a:extLst>
            </p:cNvPr>
            <p:cNvSpPr/>
            <p:nvPr/>
          </p:nvSpPr>
          <p:spPr bwMode="auto">
            <a:xfrm>
              <a:off x="5353289" y="4551875"/>
              <a:ext cx="695796" cy="332246"/>
            </a:xfrm>
            <a:prstGeom prst="roundRect">
              <a:avLst/>
            </a:prstGeom>
            <a:solidFill>
              <a:srgbClr val="707070">
                <a:alpha val="44000"/>
              </a:srgbClr>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1000" b="1" dirty="0">
                  <a:solidFill>
                    <a:schemeClr val="tx1">
                      <a:lumMod val="95000"/>
                      <a:lumOff val="5000"/>
                    </a:schemeClr>
                  </a:solidFill>
                </a:rPr>
                <a:t>RECs</a:t>
              </a:r>
            </a:p>
          </p:txBody>
        </p:sp>
        <p:sp>
          <p:nvSpPr>
            <p:cNvPr id="34" name="Rounded Rectangle 7">
              <a:extLst>
                <a:ext uri="{FF2B5EF4-FFF2-40B4-BE49-F238E27FC236}">
                  <a16:creationId xmlns:a16="http://schemas.microsoft.com/office/drawing/2014/main" id="{85ABC3E0-8CF1-BD8A-C7FE-D9054A1AEA20}"/>
                </a:ext>
              </a:extLst>
            </p:cNvPr>
            <p:cNvSpPr/>
            <p:nvPr/>
          </p:nvSpPr>
          <p:spPr bwMode="auto">
            <a:xfrm>
              <a:off x="6767624" y="4112945"/>
              <a:ext cx="1912793" cy="503923"/>
            </a:xfrm>
            <a:prstGeom prst="roundRect">
              <a:avLst/>
            </a:prstGeom>
            <a:solidFill>
              <a:schemeClr val="accent5">
                <a:lumMod val="40000"/>
                <a:lumOff val="60000"/>
                <a:alpha val="49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r>
                <a:rPr lang="en-US" sz="1000" b="1">
                  <a:solidFill>
                    <a:schemeClr val="tx1">
                      <a:lumMod val="95000"/>
                      <a:lumOff val="5000"/>
                    </a:schemeClr>
                  </a:solidFill>
                </a:rPr>
                <a:t>Onsite Solar</a:t>
              </a:r>
            </a:p>
          </p:txBody>
        </p:sp>
      </p:grpSp>
      <p:sp>
        <p:nvSpPr>
          <p:cNvPr id="41" name="TextBox 40">
            <a:extLst>
              <a:ext uri="{FF2B5EF4-FFF2-40B4-BE49-F238E27FC236}">
                <a16:creationId xmlns:a16="http://schemas.microsoft.com/office/drawing/2014/main" id="{D39379C4-DA22-B0FA-E154-DE3AA04D0F37}"/>
              </a:ext>
            </a:extLst>
          </p:cNvPr>
          <p:cNvSpPr txBox="1"/>
          <p:nvPr/>
        </p:nvSpPr>
        <p:spPr>
          <a:xfrm>
            <a:off x="7516992" y="4061852"/>
            <a:ext cx="1281851" cy="246221"/>
          </a:xfrm>
          <a:prstGeom prst="rect">
            <a:avLst/>
          </a:prstGeom>
          <a:noFill/>
          <a:ln>
            <a:noFill/>
          </a:ln>
        </p:spPr>
        <p:txBody>
          <a:bodyPr wrap="square" rtlCol="0">
            <a:spAutoFit/>
          </a:bodyPr>
          <a:lstStyle/>
          <a:p>
            <a:pPr algn="ctr"/>
            <a:r>
              <a:rPr lang="en-US" sz="1000" b="1"/>
              <a:t>Renewable Retail</a:t>
            </a:r>
          </a:p>
        </p:txBody>
      </p:sp>
      <p:sp>
        <p:nvSpPr>
          <p:cNvPr id="42" name="TextBox 41">
            <a:extLst>
              <a:ext uri="{FF2B5EF4-FFF2-40B4-BE49-F238E27FC236}">
                <a16:creationId xmlns:a16="http://schemas.microsoft.com/office/drawing/2014/main" id="{52FC5BB2-4A48-DF04-04C6-E02642E1979E}"/>
              </a:ext>
            </a:extLst>
          </p:cNvPr>
          <p:cNvSpPr txBox="1"/>
          <p:nvPr/>
        </p:nvSpPr>
        <p:spPr>
          <a:xfrm>
            <a:off x="8114547" y="4958380"/>
            <a:ext cx="1608508" cy="400110"/>
          </a:xfrm>
          <a:prstGeom prst="rect">
            <a:avLst/>
          </a:prstGeom>
          <a:noFill/>
          <a:ln>
            <a:noFill/>
          </a:ln>
        </p:spPr>
        <p:txBody>
          <a:bodyPr wrap="square" rtlCol="0">
            <a:spAutoFit/>
          </a:bodyPr>
          <a:lstStyle/>
          <a:p>
            <a:pPr algn="ctr"/>
            <a:r>
              <a:rPr lang="en-US" sz="1000" b="1" dirty="0"/>
              <a:t>Utility Renewables Tariffs</a:t>
            </a:r>
          </a:p>
        </p:txBody>
      </p:sp>
      <p:sp>
        <p:nvSpPr>
          <p:cNvPr id="48" name="Shape 306">
            <a:extLst>
              <a:ext uri="{FF2B5EF4-FFF2-40B4-BE49-F238E27FC236}">
                <a16:creationId xmlns:a16="http://schemas.microsoft.com/office/drawing/2014/main" id="{DA357B73-9FE7-E138-FF8C-D0E4CF6789B6}"/>
              </a:ext>
            </a:extLst>
          </p:cNvPr>
          <p:cNvSpPr txBox="1"/>
          <p:nvPr/>
        </p:nvSpPr>
        <p:spPr>
          <a:xfrm>
            <a:off x="8200304" y="2405569"/>
            <a:ext cx="1802027" cy="391661"/>
          </a:xfrm>
          <a:prstGeom prst="rect">
            <a:avLst/>
          </a:prstGeom>
          <a:noFill/>
          <a:ln w="9525" cap="flat" cmpd="sng">
            <a:solidFill>
              <a:schemeClr val="dk2"/>
            </a:solidFill>
            <a:prstDash val="solid"/>
            <a:round/>
            <a:headEnd type="none" w="med" len="med"/>
            <a:tailEnd type="none" w="med" len="med"/>
          </a:ln>
        </p:spPr>
        <p:txBody>
          <a:bodyPr wrap="square" lIns="91425" tIns="45700" rIns="91425" bIns="45700" anchor="t" anchorCtr="0">
            <a:noAutofit/>
          </a:bodyPr>
          <a:lstStyle/>
          <a:p>
            <a:pPr algn="ctr">
              <a:buClr>
                <a:srgbClr val="777777"/>
              </a:buClr>
              <a:buSzPct val="25000"/>
            </a:pPr>
            <a:r>
              <a:rPr lang="en-US">
                <a:solidFill>
                  <a:srgbClr val="777777"/>
                </a:solidFill>
                <a:latin typeface="Arial"/>
                <a:ea typeface="Arial"/>
                <a:cs typeface="Arial"/>
                <a:sym typeface="Arial"/>
              </a:rPr>
              <a:t>ILLUSTRATIVE</a:t>
            </a:r>
          </a:p>
        </p:txBody>
      </p:sp>
    </p:spTree>
    <p:extLst>
      <p:ext uri="{BB962C8B-B14F-4D97-AF65-F5344CB8AC3E}">
        <p14:creationId xmlns:p14="http://schemas.microsoft.com/office/powerpoint/2010/main" val="1862068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6CAE-6574-77E0-5973-75DECDB75E7A}"/>
              </a:ext>
            </a:extLst>
          </p:cNvPr>
          <p:cNvSpPr>
            <a:spLocks noGrp="1"/>
          </p:cNvSpPr>
          <p:nvPr>
            <p:ph type="title"/>
          </p:nvPr>
        </p:nvSpPr>
        <p:spPr/>
        <p:txBody>
          <a:bodyPr/>
          <a:lstStyle/>
          <a:p>
            <a:r>
              <a:rPr lang="en-US" dirty="0"/>
              <a:t>Trends: Total Renewables Growth in Higher Ed</a:t>
            </a:r>
            <a:br>
              <a:rPr lang="en-US" dirty="0"/>
            </a:br>
            <a:endParaRPr lang="en-US" dirty="0"/>
          </a:p>
        </p:txBody>
      </p:sp>
      <p:sp>
        <p:nvSpPr>
          <p:cNvPr id="4" name="Text Placeholder 3">
            <a:extLst>
              <a:ext uri="{FF2B5EF4-FFF2-40B4-BE49-F238E27FC236}">
                <a16:creationId xmlns:a16="http://schemas.microsoft.com/office/drawing/2014/main" id="{3CA12B34-1418-C188-6F0D-5AAB1DDAA688}"/>
              </a:ext>
            </a:extLst>
          </p:cNvPr>
          <p:cNvSpPr>
            <a:spLocks noGrp="1"/>
          </p:cNvSpPr>
          <p:nvPr>
            <p:ph type="body" idx="1"/>
          </p:nvPr>
        </p:nvSpPr>
        <p:spPr>
          <a:xfrm>
            <a:off x="875146" y="1105630"/>
            <a:ext cx="4471328" cy="823912"/>
          </a:xfrm>
        </p:spPr>
        <p:txBody>
          <a:bodyPr>
            <a:noAutofit/>
          </a:bodyPr>
          <a:lstStyle/>
          <a:p>
            <a:r>
              <a:rPr kumimoji="0" lang="en-US" sz="1800" b="1" i="0" u="none" strike="noStrike" kern="1200" cap="none" spc="0" normalizeH="0" baseline="0" noProof="0" dirty="0">
                <a:ln>
                  <a:noFill/>
                </a:ln>
                <a:solidFill>
                  <a:schemeClr val="accent1"/>
                </a:solidFill>
                <a:effectLst/>
                <a:uLnTx/>
                <a:uFillTx/>
                <a:latin typeface="+mn-lt"/>
                <a:ea typeface="+mn-ea"/>
                <a:cs typeface="+mn-cs"/>
              </a:rPr>
              <a:t>The number of campuses buying RE grew 17% between 2018 and 2021</a:t>
            </a:r>
          </a:p>
        </p:txBody>
      </p:sp>
      <p:sp>
        <p:nvSpPr>
          <p:cNvPr id="7" name="Text Placeholder 6">
            <a:extLst>
              <a:ext uri="{FF2B5EF4-FFF2-40B4-BE49-F238E27FC236}">
                <a16:creationId xmlns:a16="http://schemas.microsoft.com/office/drawing/2014/main" id="{809D98CB-9E7D-6BFB-78D1-7FB77036CFDD}"/>
              </a:ext>
            </a:extLst>
          </p:cNvPr>
          <p:cNvSpPr>
            <a:spLocks noGrp="1"/>
          </p:cNvSpPr>
          <p:nvPr>
            <p:ph type="body" sz="quarter" idx="3"/>
          </p:nvPr>
        </p:nvSpPr>
        <p:spPr>
          <a:xfrm>
            <a:off x="6097775" y="1105630"/>
            <a:ext cx="4471329" cy="823912"/>
          </a:xfrm>
        </p:spPr>
        <p:txBody>
          <a:bodyPr>
            <a:noAutofit/>
          </a:bodyPr>
          <a:lstStyle/>
          <a:p>
            <a:r>
              <a:rPr kumimoji="0" lang="en-US" sz="1800" b="1" i="0" u="none" strike="noStrike" kern="1200" cap="none" spc="0" normalizeH="0" baseline="0" noProof="0" dirty="0">
                <a:ln>
                  <a:noFill/>
                </a:ln>
                <a:solidFill>
                  <a:schemeClr val="accent1"/>
                </a:solidFill>
                <a:effectLst/>
                <a:uLnTx/>
                <a:uFillTx/>
                <a:latin typeface="+mn-lt"/>
                <a:ea typeface="+mn-ea"/>
                <a:cs typeface="+mn-cs"/>
              </a:rPr>
              <a:t>The volume of RE used by campuses grew 44% between 2018 and 2021</a:t>
            </a:r>
            <a:endParaRPr kumimoji="0" lang="en-US" sz="1800" b="1" i="0" u="none" strike="noStrike" kern="1200" cap="none" spc="0" normalizeH="0" baseline="0" noProof="0" dirty="0">
              <a:ln>
                <a:noFill/>
              </a:ln>
              <a:solidFill>
                <a:schemeClr val="accent1"/>
              </a:solidFill>
              <a:effectLst/>
              <a:highlight>
                <a:srgbClr val="FFFF00"/>
              </a:highlight>
              <a:uLnTx/>
              <a:uFillTx/>
              <a:latin typeface="+mn-lt"/>
              <a:ea typeface="+mn-ea"/>
              <a:cs typeface="+mn-cs"/>
            </a:endParaRPr>
          </a:p>
        </p:txBody>
      </p:sp>
      <p:sp>
        <p:nvSpPr>
          <p:cNvPr id="5" name="Slide Number Placeholder 4">
            <a:extLst>
              <a:ext uri="{FF2B5EF4-FFF2-40B4-BE49-F238E27FC236}">
                <a16:creationId xmlns:a16="http://schemas.microsoft.com/office/drawing/2014/main" id="{3DFF2B22-E093-0D21-14E8-73EEEBE83AF7}"/>
              </a:ext>
            </a:extLst>
          </p:cNvPr>
          <p:cNvSpPr>
            <a:spLocks noGrp="1"/>
          </p:cNvSpPr>
          <p:nvPr>
            <p:ph type="sldNum" sz="quarter" idx="12"/>
          </p:nvPr>
        </p:nvSpPr>
        <p:spPr/>
        <p:txBody>
          <a:bodyPr/>
          <a:lstStyle/>
          <a:p>
            <a:fld id="{B8ABFA30-FF27-415C-B557-1D977D7BFC9A}" type="slidenum">
              <a:rPr lang="en-US" smtClean="0"/>
              <a:pPr/>
              <a:t>6</a:t>
            </a:fld>
            <a:endParaRPr lang="en-US"/>
          </a:p>
        </p:txBody>
      </p:sp>
      <p:pic>
        <p:nvPicPr>
          <p:cNvPr id="3" name="Picture 2" descr="Chart, bar chart&#10;&#10;Description automatically generated">
            <a:extLst>
              <a:ext uri="{FF2B5EF4-FFF2-40B4-BE49-F238E27FC236}">
                <a16:creationId xmlns:a16="http://schemas.microsoft.com/office/drawing/2014/main" id="{EEDC3B25-5BDE-6CCC-3135-7152863B509E}"/>
              </a:ext>
            </a:extLst>
          </p:cNvPr>
          <p:cNvPicPr>
            <a:picLocks noChangeAspect="1"/>
          </p:cNvPicPr>
          <p:nvPr/>
        </p:nvPicPr>
        <p:blipFill rotWithShape="1">
          <a:blip r:embed="rId2"/>
          <a:srcRect r="2419"/>
          <a:stretch/>
        </p:blipFill>
        <p:spPr>
          <a:xfrm>
            <a:off x="875145" y="1949564"/>
            <a:ext cx="4471328" cy="2705478"/>
          </a:xfrm>
          <a:prstGeom prst="rect">
            <a:avLst/>
          </a:prstGeom>
        </p:spPr>
      </p:pic>
      <p:pic>
        <p:nvPicPr>
          <p:cNvPr id="10" name="Picture 9" descr="Chart, bar chart&#10;&#10;Description automatically generated">
            <a:extLst>
              <a:ext uri="{FF2B5EF4-FFF2-40B4-BE49-F238E27FC236}">
                <a16:creationId xmlns:a16="http://schemas.microsoft.com/office/drawing/2014/main" id="{DF96158B-85DE-9974-1344-27A8E507BC93}"/>
              </a:ext>
            </a:extLst>
          </p:cNvPr>
          <p:cNvPicPr>
            <a:picLocks noChangeAspect="1"/>
          </p:cNvPicPr>
          <p:nvPr/>
        </p:nvPicPr>
        <p:blipFill rotWithShape="1">
          <a:blip r:embed="rId3"/>
          <a:srcRect t="1678" b="4044"/>
          <a:stretch/>
        </p:blipFill>
        <p:spPr>
          <a:xfrm>
            <a:off x="6097776" y="1992596"/>
            <a:ext cx="4471328" cy="2550681"/>
          </a:xfrm>
          <a:prstGeom prst="rect">
            <a:avLst/>
          </a:prstGeom>
        </p:spPr>
      </p:pic>
      <p:sp>
        <p:nvSpPr>
          <p:cNvPr id="14" name="TextBox 13">
            <a:extLst>
              <a:ext uri="{FF2B5EF4-FFF2-40B4-BE49-F238E27FC236}">
                <a16:creationId xmlns:a16="http://schemas.microsoft.com/office/drawing/2014/main" id="{70B25103-B3B2-29FE-F008-475E475074FE}"/>
              </a:ext>
            </a:extLst>
          </p:cNvPr>
          <p:cNvSpPr txBox="1"/>
          <p:nvPr/>
        </p:nvSpPr>
        <p:spPr>
          <a:xfrm>
            <a:off x="624254" y="4629341"/>
            <a:ext cx="10692601" cy="1277273"/>
          </a:xfrm>
          <a:prstGeom prst="rect">
            <a:avLst/>
          </a:prstGeom>
          <a:noFill/>
        </p:spPr>
        <p:txBody>
          <a:bodyPr wrap="square" rtlCol="0">
            <a:spAutoFit/>
          </a:bodyPr>
          <a:lstStyle/>
          <a:p>
            <a:pPr algn="l"/>
            <a:r>
              <a:rPr lang="en-US" sz="1200" dirty="0"/>
              <a:t>Notes:</a:t>
            </a:r>
          </a:p>
          <a:p>
            <a:pPr marL="171450" marR="0" lvl="0" indent="-171450" algn="l" defTabSz="457200" rtl="0" eaLnBrk="1" fontAlgn="auto" latinLnBrk="0" hangingPunct="1">
              <a:lnSpc>
                <a:spcPct val="100000"/>
              </a:lnSpc>
              <a:spcBef>
                <a:spcPts val="0"/>
              </a:spcBef>
              <a:spcAft>
                <a:spcPts val="300"/>
              </a:spcAft>
              <a:buClr>
                <a:schemeClr val="accent1"/>
              </a:buClr>
              <a:buSzTx/>
              <a:buFont typeface="Arial" panose="020B0604020202020204" pitchFamily="34" charset="0"/>
              <a:buChar char="&gt;"/>
              <a:tabLst/>
              <a:defRPr/>
            </a:pPr>
            <a:r>
              <a:rPr kumimoji="0" lang="en-US" sz="1100" i="0" u="none" strike="noStrike" kern="1200" cap="none" spc="0" normalizeH="0" baseline="0" noProof="0" dirty="0">
                <a:ln>
                  <a:noFill/>
                </a:ln>
                <a:solidFill>
                  <a:prstClr val="black"/>
                </a:solidFill>
                <a:effectLst/>
                <a:uLnTx/>
                <a:uFillTx/>
                <a:latin typeface="+mn-lt"/>
                <a:ea typeface="+mn-ea"/>
                <a:cs typeface="+mn-cs"/>
              </a:rPr>
              <a:t>Data is drawn from </a:t>
            </a:r>
            <a:r>
              <a:rPr kumimoji="0" lang="en-US" sz="1100" b="1" i="0" u="none" strike="noStrike" kern="1200" cap="none" spc="0" normalizeH="0" baseline="0" noProof="0" dirty="0">
                <a:ln>
                  <a:noFill/>
                </a:ln>
                <a:solidFill>
                  <a:prstClr val="black"/>
                </a:solidFill>
                <a:effectLst/>
                <a:uLnTx/>
                <a:uFillTx/>
                <a:latin typeface="+mn-lt"/>
                <a:ea typeface="+mn-ea"/>
                <a:cs typeface="+mn-cs"/>
              </a:rPr>
              <a:t>470 schools </a:t>
            </a:r>
            <a:r>
              <a:rPr kumimoji="0" lang="en-US" sz="1100" b="0" i="0" u="none" strike="noStrike" kern="1200" cap="none" spc="0" normalizeH="0" baseline="0" noProof="0" dirty="0">
                <a:ln>
                  <a:noFill/>
                </a:ln>
                <a:solidFill>
                  <a:prstClr val="black"/>
                </a:solidFill>
                <a:effectLst/>
                <a:uLnTx/>
                <a:uFillTx/>
                <a:latin typeface="+mn-lt"/>
                <a:ea typeface="+mn-ea"/>
                <a:cs typeface="+mn-cs"/>
              </a:rPr>
              <a:t>that reported via STARS or the EPA</a:t>
            </a:r>
            <a:r>
              <a:rPr kumimoji="0" lang="en-US" sz="1100" i="0" u="none" strike="noStrike" kern="1200" cap="none" spc="0" normalizeH="0" baseline="0" noProof="0" dirty="0">
                <a:ln>
                  <a:noFill/>
                </a:ln>
                <a:solidFill>
                  <a:prstClr val="black"/>
                </a:solidFill>
                <a:effectLst/>
                <a:uLnTx/>
                <a:uFillTx/>
                <a:latin typeface="+mn-lt"/>
                <a:ea typeface="+mn-ea"/>
                <a:cs typeface="+mn-cs"/>
              </a:rPr>
              <a:t> between 2018-221</a:t>
            </a:r>
          </a:p>
          <a:p>
            <a:pPr marL="171450" indent="-171450" defTabSz="457200">
              <a:spcAft>
                <a:spcPts val="300"/>
              </a:spcAft>
              <a:buClr>
                <a:schemeClr val="accent1"/>
              </a:buClr>
              <a:buFont typeface="Arial" panose="020B0604020202020204" pitchFamily="34" charset="0"/>
              <a:buChar char="&g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Number of schools procuring RE is </a:t>
            </a:r>
            <a:r>
              <a:rPr kumimoji="0" lang="en-US" sz="1100" b="1" i="0" u="none" strike="noStrike" kern="1200" cap="none" spc="0" normalizeH="0" baseline="0" noProof="0" dirty="0">
                <a:ln>
                  <a:noFill/>
                </a:ln>
                <a:solidFill>
                  <a:prstClr val="black"/>
                </a:solidFill>
                <a:effectLst/>
                <a:uLnTx/>
                <a:uFillTx/>
                <a:latin typeface="+mn-lt"/>
                <a:ea typeface="+mn-ea"/>
                <a:cs typeface="+mn-cs"/>
              </a:rPr>
              <a:t>likely higher; </a:t>
            </a:r>
            <a:r>
              <a:rPr kumimoji="0" lang="en-US" sz="1100" i="0" u="none" strike="noStrike" kern="1200" cap="none" spc="0" normalizeH="0" baseline="0" noProof="0" dirty="0">
                <a:ln>
                  <a:noFill/>
                </a:ln>
                <a:solidFill>
                  <a:prstClr val="black"/>
                </a:solidFill>
                <a:effectLst/>
                <a:uLnTx/>
                <a:uFillTx/>
                <a:latin typeface="+mn-lt"/>
                <a:ea typeface="+mn-ea"/>
                <a:cs typeface="+mn-cs"/>
              </a:rPr>
              <a:t>not all schools report via STARS or EPA</a:t>
            </a:r>
          </a:p>
          <a:p>
            <a:pPr marL="171450" marR="0" lvl="0" indent="-171450" algn="l" defTabSz="457200" rtl="0" eaLnBrk="1" fontAlgn="auto" latinLnBrk="0" hangingPunct="1">
              <a:lnSpc>
                <a:spcPct val="100000"/>
              </a:lnSpc>
              <a:spcBef>
                <a:spcPts val="0"/>
              </a:spcBef>
              <a:spcAft>
                <a:spcPts val="300"/>
              </a:spcAft>
              <a:buClr>
                <a:schemeClr val="accent1"/>
              </a:buClr>
              <a:buSzTx/>
              <a:buFont typeface="Arial" panose="020B0604020202020204" pitchFamily="34" charset="0"/>
              <a:buChar char="&gt;"/>
              <a:tabLst/>
              <a:defRPr/>
            </a:pPr>
            <a:r>
              <a:rPr kumimoji="0" lang="en-US" sz="1100" i="0" u="none" strike="noStrike" kern="1200" cap="none" spc="0" normalizeH="0" baseline="0" noProof="0" dirty="0">
                <a:ln>
                  <a:noFill/>
                </a:ln>
                <a:solidFill>
                  <a:prstClr val="black"/>
                </a:solidFill>
                <a:effectLst/>
                <a:uLnTx/>
                <a:uFillTx/>
                <a:latin typeface="+mn-lt"/>
                <a:ea typeface="+mn-ea"/>
                <a:cs typeface="+mn-cs"/>
              </a:rPr>
              <a:t>Schools claiming RE </a:t>
            </a:r>
            <a:r>
              <a:rPr kumimoji="0" lang="en-US" sz="1100" b="1" i="0" u="none" strike="noStrike" kern="1200" cap="none" spc="0" normalizeH="0" baseline="0" noProof="0" dirty="0">
                <a:ln>
                  <a:noFill/>
                </a:ln>
                <a:solidFill>
                  <a:prstClr val="black"/>
                </a:solidFill>
                <a:effectLst/>
                <a:uLnTx/>
                <a:uFillTx/>
                <a:latin typeface="+mn-lt"/>
                <a:ea typeface="+mn-ea"/>
                <a:cs typeface="+mn-cs"/>
              </a:rPr>
              <a:t>from grid mix only</a:t>
            </a:r>
            <a:r>
              <a:rPr kumimoji="0" lang="en-US" sz="1100" i="0" u="none" strike="noStrike" kern="1200" cap="none" spc="0" normalizeH="0" baseline="0" noProof="0" dirty="0">
                <a:ln>
                  <a:noFill/>
                </a:ln>
                <a:solidFill>
                  <a:prstClr val="black"/>
                </a:solidFill>
                <a:effectLst/>
                <a:uLnTx/>
                <a:uFillTx/>
                <a:latin typeface="+mn-lt"/>
                <a:ea typeface="+mn-ea"/>
                <a:cs typeface="+mn-cs"/>
              </a:rPr>
              <a:t>, but not specific sources, were not counted as renewable energy buyers</a:t>
            </a:r>
          </a:p>
          <a:p>
            <a:pPr marL="171450" marR="0" lvl="0" indent="-171450" algn="l" defTabSz="457200" rtl="0" eaLnBrk="1" fontAlgn="auto" latinLnBrk="0" hangingPunct="1">
              <a:lnSpc>
                <a:spcPct val="100000"/>
              </a:lnSpc>
              <a:spcBef>
                <a:spcPts val="0"/>
              </a:spcBef>
              <a:spcAft>
                <a:spcPts val="300"/>
              </a:spcAft>
              <a:buClr>
                <a:schemeClr val="accent1"/>
              </a:buClr>
              <a:buSzTx/>
              <a:buFont typeface="Arial" panose="020B0604020202020204" pitchFamily="34" charset="0"/>
              <a:buChar char="&gt;"/>
              <a:tabLst/>
              <a:defRPr/>
            </a:pPr>
            <a:r>
              <a:rPr kumimoji="0" lang="en-US" sz="1100" i="0" u="none" strike="noStrike" kern="1200" cap="none" spc="0" normalizeH="0" baseline="0" noProof="0" dirty="0">
                <a:ln>
                  <a:noFill/>
                </a:ln>
                <a:solidFill>
                  <a:prstClr val="black"/>
                </a:solidFill>
                <a:effectLst/>
                <a:uLnTx/>
                <a:uFillTx/>
                <a:latin typeface="+mn-lt"/>
                <a:ea typeface="+mn-ea"/>
                <a:cs typeface="+mn-cs"/>
              </a:rPr>
              <a:t>Schools</a:t>
            </a:r>
            <a:r>
              <a:rPr kumimoji="0" lang="en-US" sz="1100" b="0" i="0" u="none" strike="noStrike" kern="1200" cap="none" spc="0" normalizeH="0" baseline="0" noProof="0" dirty="0">
                <a:ln>
                  <a:noFill/>
                </a:ln>
                <a:solidFill>
                  <a:prstClr val="black"/>
                </a:solidFill>
                <a:effectLst/>
                <a:uLnTx/>
                <a:uFillTx/>
                <a:latin typeface="+mn-lt"/>
                <a:ea typeface="+mn-ea"/>
                <a:cs typeface="+mn-cs"/>
              </a:rPr>
              <a:t> pursuing </a:t>
            </a:r>
            <a:r>
              <a:rPr kumimoji="0" lang="en-US" sz="1100" b="1" i="0" u="none" strike="noStrike" kern="1200" cap="none" spc="0" normalizeH="0" baseline="0" noProof="0" dirty="0">
                <a:ln>
                  <a:noFill/>
                </a:ln>
                <a:solidFill>
                  <a:prstClr val="black"/>
                </a:solidFill>
                <a:effectLst/>
                <a:uLnTx/>
                <a:uFillTx/>
                <a:latin typeface="+mn-lt"/>
                <a:ea typeface="+mn-ea"/>
                <a:cs typeface="+mn-cs"/>
              </a:rPr>
              <a:t>long term RE solutions (e.g. VPPAs) </a:t>
            </a:r>
            <a:r>
              <a:rPr kumimoji="0" lang="en-US" sz="1100" i="0" u="none" strike="noStrike" kern="1200" cap="none" spc="0" normalizeH="0" baseline="0" noProof="0" dirty="0">
                <a:ln>
                  <a:noFill/>
                </a:ln>
                <a:solidFill>
                  <a:prstClr val="black"/>
                </a:solidFill>
                <a:effectLst/>
                <a:uLnTx/>
                <a:uFillTx/>
                <a:latin typeface="+mn-lt"/>
                <a:ea typeface="+mn-ea"/>
                <a:cs typeface="+mn-cs"/>
              </a:rPr>
              <a:t>were </a:t>
            </a:r>
            <a:r>
              <a:rPr kumimoji="0" lang="en-US" sz="1100" b="1" i="0" u="none" strike="noStrike" kern="1200" cap="none" spc="0" normalizeH="0" baseline="0" noProof="0" dirty="0">
                <a:ln>
                  <a:noFill/>
                </a:ln>
                <a:solidFill>
                  <a:prstClr val="black"/>
                </a:solidFill>
                <a:effectLst/>
                <a:uLnTx/>
                <a:uFillTx/>
                <a:latin typeface="+mn-lt"/>
                <a:ea typeface="+mn-ea"/>
                <a:cs typeface="+mn-cs"/>
              </a:rPr>
              <a:t>included in each year following the announcement of the purchase</a:t>
            </a:r>
          </a:p>
          <a:p>
            <a:pPr marL="171450" marR="0" lvl="0" indent="-171450" algn="l" defTabSz="457200" rtl="0" eaLnBrk="1" fontAlgn="auto" latinLnBrk="0" hangingPunct="1">
              <a:lnSpc>
                <a:spcPct val="100000"/>
              </a:lnSpc>
              <a:spcBef>
                <a:spcPts val="0"/>
              </a:spcBef>
              <a:spcAft>
                <a:spcPts val="300"/>
              </a:spcAft>
              <a:buClr>
                <a:schemeClr val="accent1"/>
              </a:buClr>
              <a:buSzTx/>
              <a:buFont typeface="Arial" panose="020B0604020202020204" pitchFamily="34" charset="0"/>
              <a:buChar char="&gt;"/>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Slight growth rate </a:t>
            </a:r>
            <a:r>
              <a:rPr kumimoji="0" lang="en-US" sz="1100" b="1" i="0" u="none" strike="noStrike" kern="1200" cap="none" spc="0" normalizeH="0" baseline="0" noProof="0" dirty="0">
                <a:ln>
                  <a:noFill/>
                </a:ln>
                <a:solidFill>
                  <a:prstClr val="black"/>
                </a:solidFill>
                <a:effectLst/>
                <a:uLnTx/>
                <a:uFillTx/>
                <a:latin typeface="+mn-lt"/>
                <a:ea typeface="+mn-ea"/>
                <a:cs typeface="+mn-cs"/>
              </a:rPr>
              <a:t>slowdown in number of schools </a:t>
            </a:r>
            <a:r>
              <a:rPr kumimoji="0" lang="en-US" sz="1100" b="0" i="0" u="none" strike="noStrike" kern="1200" cap="none" spc="0" normalizeH="0" baseline="0" noProof="0" dirty="0">
                <a:ln>
                  <a:noFill/>
                </a:ln>
                <a:solidFill>
                  <a:prstClr val="black"/>
                </a:solidFill>
                <a:effectLst/>
                <a:uLnTx/>
                <a:uFillTx/>
                <a:latin typeface="+mn-lt"/>
                <a:ea typeface="+mn-ea"/>
                <a:cs typeface="+mn-cs"/>
              </a:rPr>
              <a:t>from 2019 to </a:t>
            </a:r>
            <a:r>
              <a:rPr kumimoji="0" lang="en-US" sz="1100" i="0" u="none" strike="noStrike" kern="1200" cap="none" spc="0" normalizeH="0" baseline="0" noProof="0" dirty="0">
                <a:ln>
                  <a:noFill/>
                </a:ln>
                <a:solidFill>
                  <a:prstClr val="black"/>
                </a:solidFill>
                <a:effectLst/>
                <a:uLnTx/>
                <a:uFillTx/>
                <a:latin typeface="+mn-lt"/>
                <a:ea typeface="+mn-ea"/>
                <a:cs typeface="+mn-cs"/>
              </a:rPr>
              <a:t>2020 </a:t>
            </a:r>
            <a:r>
              <a:rPr kumimoji="0" lang="en-US" sz="1100" b="1" i="0" u="none" strike="noStrike" kern="1200" cap="none" spc="0" normalizeH="0" baseline="0" noProof="0" dirty="0">
                <a:ln>
                  <a:noFill/>
                </a:ln>
                <a:solidFill>
                  <a:prstClr val="black"/>
                </a:solidFill>
                <a:effectLst/>
                <a:uLnTx/>
                <a:uFillTx/>
                <a:latin typeface="+mn-lt"/>
                <a:ea typeface="+mn-ea"/>
                <a:cs typeface="+mn-cs"/>
              </a:rPr>
              <a:t>likely due </a:t>
            </a:r>
            <a:r>
              <a:rPr kumimoji="0" lang="en-US" sz="1100" b="0" i="0" u="none" strike="noStrike" kern="1200" cap="none" spc="0" normalizeH="0" baseline="0" noProof="0" dirty="0">
                <a:ln>
                  <a:noFill/>
                </a:ln>
                <a:solidFill>
                  <a:prstClr val="black"/>
                </a:solidFill>
                <a:effectLst/>
                <a:uLnTx/>
                <a:uFillTx/>
                <a:latin typeface="+mn-lt"/>
                <a:ea typeface="+mn-ea"/>
                <a:cs typeface="+mn-cs"/>
              </a:rPr>
              <a:t>to </a:t>
            </a:r>
            <a:r>
              <a:rPr kumimoji="0" lang="en-US" sz="1100" b="1" i="0" u="none" strike="noStrike" kern="1200" cap="none" spc="0" normalizeH="0" baseline="0" noProof="0" dirty="0">
                <a:ln>
                  <a:noFill/>
                </a:ln>
                <a:solidFill>
                  <a:prstClr val="black"/>
                </a:solidFill>
                <a:effectLst/>
                <a:uLnTx/>
                <a:uFillTx/>
                <a:latin typeface="+mn-lt"/>
                <a:ea typeface="+mn-ea"/>
                <a:cs typeface="+mn-cs"/>
              </a:rPr>
              <a:t>COVID-19</a:t>
            </a:r>
            <a:r>
              <a:rPr kumimoji="0" lang="en-US" sz="1100" b="0" i="0" u="none" strike="noStrike" kern="1200" cap="none" spc="0" normalizeH="0" baseline="0" noProof="0" dirty="0">
                <a:ln>
                  <a:noFill/>
                </a:ln>
                <a:solidFill>
                  <a:prstClr val="black"/>
                </a:solidFill>
                <a:effectLst/>
                <a:uLnTx/>
                <a:uFillTx/>
                <a:latin typeface="+mn-lt"/>
                <a:ea typeface="+mn-ea"/>
                <a:cs typeface="+mn-cs"/>
              </a:rPr>
              <a:t> pandemic</a:t>
            </a:r>
            <a:endParaRPr lang="en-US" sz="1100" dirty="0"/>
          </a:p>
        </p:txBody>
      </p:sp>
    </p:spTree>
    <p:extLst>
      <p:ext uri="{BB962C8B-B14F-4D97-AF65-F5344CB8AC3E}">
        <p14:creationId xmlns:p14="http://schemas.microsoft.com/office/powerpoint/2010/main" val="2960086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6CAE-6574-77E0-5973-75DECDB75E7A}"/>
              </a:ext>
            </a:extLst>
          </p:cNvPr>
          <p:cNvSpPr>
            <a:spLocks noGrp="1"/>
          </p:cNvSpPr>
          <p:nvPr>
            <p:ph type="title"/>
          </p:nvPr>
        </p:nvSpPr>
        <p:spPr>
          <a:xfrm>
            <a:off x="644769" y="365760"/>
            <a:ext cx="11547231" cy="640080"/>
          </a:xfrm>
        </p:spPr>
        <p:txBody>
          <a:bodyPr/>
          <a:lstStyle/>
          <a:p>
            <a:r>
              <a:rPr lang="en-US" dirty="0"/>
              <a:t>Trends: RE by Percent of Load &amp; Source</a:t>
            </a:r>
            <a:br>
              <a:rPr lang="en-US" dirty="0"/>
            </a:br>
            <a:endParaRPr lang="en-US" dirty="0"/>
          </a:p>
        </p:txBody>
      </p:sp>
      <p:sp>
        <p:nvSpPr>
          <p:cNvPr id="5" name="Slide Number Placeholder 4">
            <a:extLst>
              <a:ext uri="{FF2B5EF4-FFF2-40B4-BE49-F238E27FC236}">
                <a16:creationId xmlns:a16="http://schemas.microsoft.com/office/drawing/2014/main" id="{3DFF2B22-E093-0D21-14E8-73EEEBE83AF7}"/>
              </a:ext>
            </a:extLst>
          </p:cNvPr>
          <p:cNvSpPr>
            <a:spLocks noGrp="1"/>
          </p:cNvSpPr>
          <p:nvPr>
            <p:ph type="sldNum" sz="quarter" idx="12"/>
          </p:nvPr>
        </p:nvSpPr>
        <p:spPr/>
        <p:txBody>
          <a:bodyPr/>
          <a:lstStyle/>
          <a:p>
            <a:fld id="{B8ABFA30-FF27-415C-B557-1D977D7BFC9A}" type="slidenum">
              <a:rPr lang="en-US" smtClean="0"/>
              <a:pPr/>
              <a:t>7</a:t>
            </a:fld>
            <a:endParaRPr lang="en-US"/>
          </a:p>
        </p:txBody>
      </p:sp>
      <p:sp>
        <p:nvSpPr>
          <p:cNvPr id="13" name="Text Placeholder 5">
            <a:extLst>
              <a:ext uri="{FF2B5EF4-FFF2-40B4-BE49-F238E27FC236}">
                <a16:creationId xmlns:a16="http://schemas.microsoft.com/office/drawing/2014/main" id="{6C9A6966-CAA0-3EE8-A2E3-06AB12F3327F}"/>
              </a:ext>
            </a:extLst>
          </p:cNvPr>
          <p:cNvSpPr txBox="1">
            <a:spLocks/>
          </p:cNvSpPr>
          <p:nvPr/>
        </p:nvSpPr>
        <p:spPr>
          <a:xfrm>
            <a:off x="644525" y="1013508"/>
            <a:ext cx="11196955" cy="452438"/>
          </a:xfrm>
          <a:prstGeom prst="rect">
            <a:avLst/>
          </a:prstGeom>
        </p:spPr>
        <p:txBody>
          <a:bodyPr/>
          <a:lstStyle>
            <a:lvl1pPr marL="228600" indent="-228600" algn="l" defTabSz="914400" rtl="0" eaLnBrk="1" latinLnBrk="0" hangingPunct="1">
              <a:lnSpc>
                <a:spcPct val="90000"/>
              </a:lnSpc>
              <a:spcBef>
                <a:spcPts val="1000"/>
              </a:spcBef>
              <a:buClr>
                <a:schemeClr val="bg2">
                  <a:lumMod val="75000"/>
                </a:schemeClr>
              </a:buClr>
              <a:buFont typeface="Arial" panose="020B0604020202020204" pitchFamily="34" charset="0"/>
              <a:buChar char="&gt;"/>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6863" marR="0" lvl="0" indent="-296863" algn="l" defTabSz="457200" rtl="0" eaLnBrk="1" fontAlgn="auto" latinLnBrk="0" hangingPunct="1">
              <a:lnSpc>
                <a:spcPct val="100000"/>
              </a:lnSpc>
              <a:spcBef>
                <a:spcPts val="0"/>
              </a:spcBef>
              <a:spcAft>
                <a:spcPts val="600"/>
              </a:spcAft>
              <a:buClr>
                <a:schemeClr val="accent1"/>
              </a:buClr>
              <a:buSzTx/>
              <a:buFont typeface="Arial" panose="020B0604020202020204" pitchFamily="34" charset="0"/>
              <a:buChar char="&gt;"/>
              <a:defRPr/>
            </a:pPr>
            <a:r>
              <a:rPr kumimoji="0" lang="en-US" sz="1800" b="1" i="0" u="none" strike="noStrike" kern="1200" cap="none" spc="0" normalizeH="0" baseline="0" noProof="0" dirty="0">
                <a:ln>
                  <a:noFill/>
                </a:ln>
                <a:solidFill>
                  <a:schemeClr val="accent1"/>
                </a:solidFill>
                <a:effectLst/>
                <a:uLnTx/>
                <a:uFillTx/>
                <a:latin typeface="+mn-lt"/>
                <a:ea typeface="+mn-ea"/>
                <a:cs typeface="+mn-cs"/>
              </a:rPr>
              <a:t>Campus RE buyers increased their average RE purchase from 35% to 51% of their total load</a:t>
            </a:r>
          </a:p>
          <a:p>
            <a:pPr marL="296863" marR="0" lvl="0" indent="-296863" algn="l" defTabSz="457200" rtl="0" eaLnBrk="1" fontAlgn="auto" latinLnBrk="0" hangingPunct="1">
              <a:lnSpc>
                <a:spcPct val="100000"/>
              </a:lnSpc>
              <a:spcBef>
                <a:spcPts val="0"/>
              </a:spcBef>
              <a:spcAft>
                <a:spcPts val="600"/>
              </a:spcAft>
              <a:buClr>
                <a:schemeClr val="accent1"/>
              </a:buClr>
              <a:buSzTx/>
              <a:buFont typeface="Arial" panose="020B0604020202020204" pitchFamily="34" charset="0"/>
              <a:buChar char="&gt;"/>
              <a:defRPr/>
            </a:pPr>
            <a:r>
              <a:rPr kumimoji="0" lang="en-US" sz="1800" b="1" i="0" u="none" strike="noStrike" kern="1200" cap="none" spc="0" normalizeH="0" baseline="0" noProof="0" dirty="0">
                <a:ln>
                  <a:noFill/>
                </a:ln>
                <a:solidFill>
                  <a:schemeClr val="accent1"/>
                </a:solidFill>
                <a:effectLst/>
                <a:uLnTx/>
                <a:uFillTx/>
                <a:latin typeface="+mn-lt"/>
                <a:ea typeface="+mn-ea"/>
                <a:cs typeface="+mn-cs"/>
              </a:rPr>
              <a:t>Increase in wind procurement is driving the impact in total load of renewables</a:t>
            </a:r>
          </a:p>
          <a:p>
            <a:pPr marL="296863" marR="0" lvl="0" indent="-296863" algn="l" defTabSz="457200" rtl="0" eaLnBrk="1" fontAlgn="auto" latinLnBrk="0" hangingPunct="1">
              <a:lnSpc>
                <a:spcPct val="100000"/>
              </a:lnSpc>
              <a:spcBef>
                <a:spcPts val="0"/>
              </a:spcBef>
              <a:spcAft>
                <a:spcPts val="600"/>
              </a:spcAft>
              <a:buClr>
                <a:schemeClr val="accent1"/>
              </a:buClr>
              <a:buSzTx/>
              <a:buFont typeface="Arial" panose="020B0604020202020204" pitchFamily="34" charset="0"/>
              <a:buChar char="&gt;"/>
              <a:defRPr/>
            </a:pPr>
            <a:r>
              <a:rPr kumimoji="0" lang="en-US" sz="1800" b="1" i="0" u="none" strike="noStrike" kern="1200" cap="none" spc="0" normalizeH="0" baseline="0" noProof="0" dirty="0">
                <a:ln>
                  <a:noFill/>
                </a:ln>
                <a:solidFill>
                  <a:schemeClr val="accent1"/>
                </a:solidFill>
                <a:effectLst/>
                <a:uLnTx/>
                <a:uFillTx/>
                <a:latin typeface="+mn-lt"/>
                <a:ea typeface="+mn-ea"/>
                <a:cs typeface="+mn-cs"/>
              </a:rPr>
              <a:t>Brown power still dominates load, providing opportunity to improve total RE procurement</a:t>
            </a:r>
          </a:p>
        </p:txBody>
      </p:sp>
      <p:sp>
        <p:nvSpPr>
          <p:cNvPr id="14" name="TextBox 13">
            <a:extLst>
              <a:ext uri="{FF2B5EF4-FFF2-40B4-BE49-F238E27FC236}">
                <a16:creationId xmlns:a16="http://schemas.microsoft.com/office/drawing/2014/main" id="{70B25103-B3B2-29FE-F008-475E475074FE}"/>
              </a:ext>
            </a:extLst>
          </p:cNvPr>
          <p:cNvSpPr txBox="1"/>
          <p:nvPr/>
        </p:nvSpPr>
        <p:spPr>
          <a:xfrm>
            <a:off x="644525" y="5422913"/>
            <a:ext cx="11313977" cy="654025"/>
          </a:xfrm>
          <a:prstGeom prst="rect">
            <a:avLst/>
          </a:prstGeom>
          <a:noFill/>
        </p:spPr>
        <p:txBody>
          <a:bodyPr wrap="square" rtlCol="0">
            <a:spAutoFit/>
          </a:bodyPr>
          <a:lstStyle/>
          <a:p>
            <a:pPr algn="l"/>
            <a:r>
              <a:rPr lang="en-US" sz="1200" dirty="0"/>
              <a:t>Notes:</a:t>
            </a:r>
          </a:p>
          <a:p>
            <a:pPr marL="171450" marR="0" lvl="0" indent="-171450" algn="l" defTabSz="457200" rtl="0" eaLnBrk="1" fontAlgn="auto" latinLnBrk="0" hangingPunct="1">
              <a:lnSpc>
                <a:spcPct val="100000"/>
              </a:lnSpc>
              <a:spcBef>
                <a:spcPts val="0"/>
              </a:spcBef>
              <a:spcAft>
                <a:spcPts val="300"/>
              </a:spcAft>
              <a:buClr>
                <a:schemeClr val="accent1"/>
              </a:buClr>
              <a:buSzTx/>
              <a:buFont typeface="Arial" panose="020B0604020202020204" pitchFamily="34" charset="0"/>
              <a:buChar char="&gt;"/>
              <a:tabLst/>
              <a:defRPr/>
            </a:pPr>
            <a:r>
              <a:rPr kumimoji="0" lang="en-US" sz="1100" i="0" u="none" strike="noStrike" kern="1200" cap="none" spc="0" normalizeH="0" baseline="0" noProof="0" dirty="0">
                <a:ln>
                  <a:noFill/>
                </a:ln>
                <a:solidFill>
                  <a:prstClr val="black"/>
                </a:solidFill>
                <a:effectLst/>
                <a:uLnTx/>
                <a:uFillTx/>
                <a:latin typeface="+mn-lt"/>
                <a:ea typeface="+mn-ea"/>
                <a:cs typeface="+mn-cs"/>
              </a:rPr>
              <a:t>Schools that were unable to determine source of RE were noted as unknown</a:t>
            </a:r>
          </a:p>
          <a:p>
            <a:pPr marL="171450" marR="0" lvl="0" indent="-171450" algn="l" defTabSz="457200" rtl="0" eaLnBrk="1" fontAlgn="auto" latinLnBrk="0" hangingPunct="1">
              <a:lnSpc>
                <a:spcPct val="100000"/>
              </a:lnSpc>
              <a:spcBef>
                <a:spcPts val="0"/>
              </a:spcBef>
              <a:spcAft>
                <a:spcPts val="300"/>
              </a:spcAft>
              <a:buClr>
                <a:schemeClr val="accent1"/>
              </a:buClr>
              <a:buSzTx/>
              <a:buFont typeface="Arial" panose="020B0604020202020204" pitchFamily="34" charset="0"/>
              <a:buChar char="&gt;"/>
              <a:tabLst/>
              <a:defRPr/>
            </a:pPr>
            <a:r>
              <a:rPr kumimoji="0" lang="en-US" sz="1100" i="0" u="none" strike="noStrike" kern="1200" cap="none" spc="0" normalizeH="0" baseline="0" noProof="0" dirty="0">
                <a:ln>
                  <a:noFill/>
                </a:ln>
                <a:solidFill>
                  <a:prstClr val="black"/>
                </a:solidFill>
                <a:effectLst/>
                <a:uLnTx/>
                <a:uFillTx/>
                <a:latin typeface="+mn-lt"/>
                <a:ea typeface="+mn-ea"/>
                <a:cs typeface="+mn-cs"/>
              </a:rPr>
              <a:t>Graph 1 illustrates data only from schools buying renewable energy, whereas graph 2 includes all schools reporting their energy data</a:t>
            </a:r>
          </a:p>
        </p:txBody>
      </p:sp>
      <p:pic>
        <p:nvPicPr>
          <p:cNvPr id="7" name="Picture 6" descr="Chart, waterfall chart&#10;&#10;Description automatically generated">
            <a:extLst>
              <a:ext uri="{FF2B5EF4-FFF2-40B4-BE49-F238E27FC236}">
                <a16:creationId xmlns:a16="http://schemas.microsoft.com/office/drawing/2014/main" id="{A90B2B7F-868E-CEEA-6155-A676ED7FDB7E}"/>
              </a:ext>
            </a:extLst>
          </p:cNvPr>
          <p:cNvPicPr>
            <a:picLocks noChangeAspect="1"/>
          </p:cNvPicPr>
          <p:nvPr/>
        </p:nvPicPr>
        <p:blipFill rotWithShape="1">
          <a:blip r:embed="rId2"/>
          <a:srcRect r="2382"/>
          <a:stretch/>
        </p:blipFill>
        <p:spPr>
          <a:xfrm>
            <a:off x="1067493" y="2555164"/>
            <a:ext cx="4427067" cy="2734056"/>
          </a:xfrm>
          <a:prstGeom prst="rect">
            <a:avLst/>
          </a:prstGeom>
        </p:spPr>
      </p:pic>
      <p:pic>
        <p:nvPicPr>
          <p:cNvPr id="8" name="Picture 7" descr="Chart, bar chart&#10;&#10;Description automatically generated">
            <a:extLst>
              <a:ext uri="{FF2B5EF4-FFF2-40B4-BE49-F238E27FC236}">
                <a16:creationId xmlns:a16="http://schemas.microsoft.com/office/drawing/2014/main" id="{34FEE7F2-3B5B-C3E9-FF81-F4C448CC5E20}"/>
              </a:ext>
            </a:extLst>
          </p:cNvPr>
          <p:cNvPicPr>
            <a:picLocks noChangeAspect="1"/>
          </p:cNvPicPr>
          <p:nvPr/>
        </p:nvPicPr>
        <p:blipFill>
          <a:blip r:embed="rId3"/>
          <a:stretch>
            <a:fillRect/>
          </a:stretch>
        </p:blipFill>
        <p:spPr>
          <a:xfrm>
            <a:off x="6096000" y="2612322"/>
            <a:ext cx="4706007" cy="2619741"/>
          </a:xfrm>
          <a:prstGeom prst="rect">
            <a:avLst/>
          </a:prstGeom>
        </p:spPr>
      </p:pic>
    </p:spTree>
    <p:extLst>
      <p:ext uri="{BB962C8B-B14F-4D97-AF65-F5344CB8AC3E}">
        <p14:creationId xmlns:p14="http://schemas.microsoft.com/office/powerpoint/2010/main" val="4099346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6CAE-6574-77E0-5973-75DECDB75E7A}"/>
              </a:ext>
            </a:extLst>
          </p:cNvPr>
          <p:cNvSpPr>
            <a:spLocks noGrp="1"/>
          </p:cNvSpPr>
          <p:nvPr>
            <p:ph type="title"/>
          </p:nvPr>
        </p:nvSpPr>
        <p:spPr>
          <a:xfrm>
            <a:off x="644769" y="365760"/>
            <a:ext cx="11547231" cy="640080"/>
          </a:xfrm>
        </p:spPr>
        <p:txBody>
          <a:bodyPr/>
          <a:lstStyle/>
          <a:p>
            <a:r>
              <a:rPr lang="en-US" dirty="0"/>
              <a:t>Trends: Renewables by Solution</a:t>
            </a:r>
          </a:p>
        </p:txBody>
      </p:sp>
      <p:sp>
        <p:nvSpPr>
          <p:cNvPr id="5" name="Slide Number Placeholder 4">
            <a:extLst>
              <a:ext uri="{FF2B5EF4-FFF2-40B4-BE49-F238E27FC236}">
                <a16:creationId xmlns:a16="http://schemas.microsoft.com/office/drawing/2014/main" id="{3DFF2B22-E093-0D21-14E8-73EEEBE83AF7}"/>
              </a:ext>
            </a:extLst>
          </p:cNvPr>
          <p:cNvSpPr>
            <a:spLocks noGrp="1"/>
          </p:cNvSpPr>
          <p:nvPr>
            <p:ph type="sldNum" sz="quarter" idx="12"/>
          </p:nvPr>
        </p:nvSpPr>
        <p:spPr/>
        <p:txBody>
          <a:bodyPr/>
          <a:lstStyle/>
          <a:p>
            <a:fld id="{B8ABFA30-FF27-415C-B557-1D977D7BFC9A}" type="slidenum">
              <a:rPr lang="en-US" smtClean="0"/>
              <a:pPr/>
              <a:t>8</a:t>
            </a:fld>
            <a:endParaRPr lang="en-US"/>
          </a:p>
        </p:txBody>
      </p:sp>
      <p:sp>
        <p:nvSpPr>
          <p:cNvPr id="13" name="Text Placeholder 5">
            <a:extLst>
              <a:ext uri="{FF2B5EF4-FFF2-40B4-BE49-F238E27FC236}">
                <a16:creationId xmlns:a16="http://schemas.microsoft.com/office/drawing/2014/main" id="{6C9A6966-CAA0-3EE8-A2E3-06AB12F3327F}"/>
              </a:ext>
            </a:extLst>
          </p:cNvPr>
          <p:cNvSpPr txBox="1">
            <a:spLocks/>
          </p:cNvSpPr>
          <p:nvPr/>
        </p:nvSpPr>
        <p:spPr>
          <a:xfrm>
            <a:off x="644525" y="1013508"/>
            <a:ext cx="11355977" cy="452438"/>
          </a:xfrm>
          <a:prstGeom prst="rect">
            <a:avLst/>
          </a:prstGeom>
        </p:spPr>
        <p:txBody>
          <a:bodyPr/>
          <a:lstStyle>
            <a:lvl1pPr marL="228600" indent="-228600" algn="l" defTabSz="914400" rtl="0" eaLnBrk="1" latinLnBrk="0" hangingPunct="1">
              <a:lnSpc>
                <a:spcPct val="90000"/>
              </a:lnSpc>
              <a:spcBef>
                <a:spcPts val="1000"/>
              </a:spcBef>
              <a:buClr>
                <a:schemeClr val="bg2">
                  <a:lumMod val="75000"/>
                </a:schemeClr>
              </a:buClr>
              <a:buFont typeface="Arial" panose="020B0604020202020204" pitchFamily="34" charset="0"/>
              <a:buChar char="&gt;"/>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6863" marR="0" lvl="0" indent="-296863" algn="l" defTabSz="457200" rtl="0" eaLnBrk="1" fontAlgn="auto" latinLnBrk="0" hangingPunct="1">
              <a:lnSpc>
                <a:spcPct val="100000"/>
              </a:lnSpc>
              <a:spcBef>
                <a:spcPts val="0"/>
              </a:spcBef>
              <a:spcAft>
                <a:spcPts val="600"/>
              </a:spcAft>
              <a:buClr>
                <a:schemeClr val="accent1"/>
              </a:buClr>
              <a:buSzTx/>
              <a:buFont typeface="Arial" panose="020B0604020202020204" pitchFamily="34" charset="0"/>
              <a:buChar char="&gt;"/>
              <a:defRPr/>
            </a:pPr>
            <a:r>
              <a:rPr kumimoji="0" lang="en-US" sz="1800" b="1" i="0" u="none" strike="noStrike" kern="1200" cap="none" spc="0" normalizeH="0" baseline="0" noProof="0" dirty="0">
                <a:ln>
                  <a:noFill/>
                </a:ln>
                <a:solidFill>
                  <a:schemeClr val="accent1"/>
                </a:solidFill>
                <a:effectLst/>
                <a:uLnTx/>
                <a:uFillTx/>
                <a:latin typeface="+mn-lt"/>
                <a:ea typeface="+mn-ea"/>
                <a:cs typeface="+mn-cs"/>
              </a:rPr>
              <a:t>Onsite solar is the most common way campuses source renewable energy </a:t>
            </a:r>
          </a:p>
          <a:p>
            <a:pPr marL="296863" marR="0" lvl="0" indent="-296863" algn="l" defTabSz="457200" rtl="0" eaLnBrk="1" fontAlgn="auto" latinLnBrk="0" hangingPunct="1">
              <a:lnSpc>
                <a:spcPct val="100000"/>
              </a:lnSpc>
              <a:spcBef>
                <a:spcPts val="0"/>
              </a:spcBef>
              <a:spcAft>
                <a:spcPts val="600"/>
              </a:spcAft>
              <a:buClr>
                <a:schemeClr val="accent1"/>
              </a:buClr>
              <a:buSzTx/>
              <a:buFont typeface="Arial" panose="020B0604020202020204" pitchFamily="34" charset="0"/>
              <a:buChar char="&gt;"/>
              <a:defRPr/>
            </a:pPr>
            <a:r>
              <a:rPr kumimoji="0" lang="en-US" sz="1800" b="1" i="0" u="none" strike="noStrike" kern="1200" cap="none" spc="0" normalizeH="0" baseline="0" noProof="0" dirty="0">
                <a:ln>
                  <a:noFill/>
                </a:ln>
                <a:solidFill>
                  <a:schemeClr val="accent1"/>
                </a:solidFill>
                <a:effectLst/>
                <a:uLnTx/>
                <a:uFillTx/>
                <a:latin typeface="+mn-lt"/>
                <a:ea typeface="+mn-ea"/>
                <a:cs typeface="+mn-cs"/>
              </a:rPr>
              <a:t>However, campus-</a:t>
            </a:r>
            <a:r>
              <a:rPr lang="en-US" sz="1800" b="1" dirty="0">
                <a:solidFill>
                  <a:schemeClr val="accent1"/>
                </a:solidFill>
                <a:latin typeface="+mn-lt"/>
                <a:cs typeface="+mn-cs"/>
              </a:rPr>
              <a:t>o</a:t>
            </a:r>
            <a:r>
              <a:rPr kumimoji="0" lang="en-US" sz="1800" b="1" i="0" u="none" strike="noStrike" kern="1200" cap="none" spc="0" normalizeH="0" baseline="0" noProof="0" dirty="0" err="1">
                <a:ln>
                  <a:noFill/>
                </a:ln>
                <a:solidFill>
                  <a:schemeClr val="accent1"/>
                </a:solidFill>
                <a:effectLst/>
                <a:uLnTx/>
                <a:uFillTx/>
                <a:latin typeface="+mn-lt"/>
                <a:ea typeface="+mn-ea"/>
                <a:cs typeface="+mn-cs"/>
              </a:rPr>
              <a:t>wned</a:t>
            </a:r>
            <a:r>
              <a:rPr kumimoji="0" lang="en-US" sz="1800" b="1" i="0" u="none" strike="noStrike" kern="1200" cap="none" spc="0" normalizeH="0" baseline="0" noProof="0" dirty="0">
                <a:ln>
                  <a:noFill/>
                </a:ln>
                <a:solidFill>
                  <a:schemeClr val="accent1"/>
                </a:solidFill>
                <a:effectLst/>
                <a:uLnTx/>
                <a:uFillTx/>
                <a:latin typeface="+mn-lt"/>
                <a:ea typeface="+mn-ea"/>
                <a:cs typeface="+mn-cs"/>
              </a:rPr>
              <a:t> onsite solar projects produce the least power of all RE sources</a:t>
            </a:r>
          </a:p>
          <a:p>
            <a:pPr marL="296863" marR="0" lvl="0" indent="-296863" algn="l" defTabSz="457200" rtl="0" eaLnBrk="1" fontAlgn="auto" latinLnBrk="0" hangingPunct="1">
              <a:lnSpc>
                <a:spcPct val="100000"/>
              </a:lnSpc>
              <a:spcBef>
                <a:spcPts val="0"/>
              </a:spcBef>
              <a:spcAft>
                <a:spcPts val="600"/>
              </a:spcAft>
              <a:buClr>
                <a:schemeClr val="accent1"/>
              </a:buClr>
              <a:buSzTx/>
              <a:buFont typeface="Arial" panose="020B0604020202020204" pitchFamily="34" charset="0"/>
              <a:buChar char="&gt;"/>
              <a:defRPr/>
            </a:pPr>
            <a:r>
              <a:rPr kumimoji="0" lang="en-US" sz="1800" b="1" i="0" u="none" strike="noStrike" kern="1200" cap="none" spc="0" normalizeH="0" baseline="0" noProof="0" dirty="0">
                <a:ln>
                  <a:noFill/>
                </a:ln>
                <a:solidFill>
                  <a:schemeClr val="accent1"/>
                </a:solidFill>
                <a:effectLst/>
                <a:uLnTx/>
                <a:uFillTx/>
                <a:latin typeface="+mn-lt"/>
                <a:ea typeface="+mn-ea"/>
                <a:cs typeface="+mn-cs"/>
              </a:rPr>
              <a:t>Offsite purchases </a:t>
            </a:r>
            <a:r>
              <a:rPr lang="en-US" sz="1800" b="1" dirty="0">
                <a:solidFill>
                  <a:schemeClr val="accent1"/>
                </a:solidFill>
                <a:latin typeface="+mn-lt"/>
                <a:cs typeface="+mn-cs"/>
              </a:rPr>
              <a:t>h</a:t>
            </a:r>
            <a:r>
              <a:rPr kumimoji="0" lang="en-US" sz="1800" b="1" i="0" u="none" strike="noStrike" kern="1200" cap="none" spc="0" normalizeH="0" baseline="0" noProof="0" dirty="0" err="1">
                <a:ln>
                  <a:noFill/>
                </a:ln>
                <a:solidFill>
                  <a:schemeClr val="accent1"/>
                </a:solidFill>
                <a:effectLst/>
                <a:uLnTx/>
                <a:uFillTx/>
                <a:latin typeface="+mn-lt"/>
                <a:ea typeface="+mn-ea"/>
                <a:cs typeface="+mn-cs"/>
              </a:rPr>
              <a:t>ave</a:t>
            </a:r>
            <a:r>
              <a:rPr kumimoji="0" lang="en-US" sz="1800" b="1" i="0" u="none" strike="noStrike" kern="1200" cap="none" spc="0" normalizeH="0" baseline="0" noProof="0" dirty="0">
                <a:ln>
                  <a:noFill/>
                </a:ln>
                <a:solidFill>
                  <a:schemeClr val="accent1"/>
                </a:solidFill>
                <a:effectLst/>
                <a:uLnTx/>
                <a:uFillTx/>
                <a:latin typeface="+mn-lt"/>
                <a:ea typeface="+mn-ea"/>
                <a:cs typeface="+mn-cs"/>
              </a:rPr>
              <a:t> the largest impact</a:t>
            </a:r>
          </a:p>
        </p:txBody>
      </p:sp>
      <p:sp>
        <p:nvSpPr>
          <p:cNvPr id="14" name="TextBox 13">
            <a:extLst>
              <a:ext uri="{FF2B5EF4-FFF2-40B4-BE49-F238E27FC236}">
                <a16:creationId xmlns:a16="http://schemas.microsoft.com/office/drawing/2014/main" id="{70B25103-B3B2-29FE-F008-475E475074FE}"/>
              </a:ext>
            </a:extLst>
          </p:cNvPr>
          <p:cNvSpPr txBox="1"/>
          <p:nvPr/>
        </p:nvSpPr>
        <p:spPr>
          <a:xfrm>
            <a:off x="644525" y="5118650"/>
            <a:ext cx="10457367" cy="861774"/>
          </a:xfrm>
          <a:prstGeom prst="rect">
            <a:avLst/>
          </a:prstGeom>
          <a:noFill/>
        </p:spPr>
        <p:txBody>
          <a:bodyPr wrap="square" rtlCol="0">
            <a:spAutoFit/>
          </a:bodyPr>
          <a:lstStyle/>
          <a:p>
            <a:pPr algn="l"/>
            <a:r>
              <a:rPr lang="en-US" sz="1200" dirty="0"/>
              <a:t>Notes:</a:t>
            </a:r>
          </a:p>
          <a:p>
            <a:pPr marL="171450" marR="0" lvl="0" indent="-171450" algn="l" defTabSz="457200" rtl="0" eaLnBrk="1" fontAlgn="auto" latinLnBrk="0" hangingPunct="1">
              <a:lnSpc>
                <a:spcPct val="100000"/>
              </a:lnSpc>
              <a:spcBef>
                <a:spcPts val="0"/>
              </a:spcBef>
              <a:spcAft>
                <a:spcPts val="300"/>
              </a:spcAft>
              <a:buClr>
                <a:schemeClr val="accent1"/>
              </a:buClr>
              <a:buSzTx/>
              <a:buFont typeface="Arial" panose="020B0604020202020204" pitchFamily="34" charset="0"/>
              <a:buChar char="&gt;"/>
              <a:tabLst/>
              <a:defRPr/>
            </a:pPr>
            <a:r>
              <a:rPr kumimoji="0" lang="en-US" sz="1100" i="0" u="none" strike="noStrike" kern="1200" cap="none" spc="0" normalizeH="0" baseline="0" noProof="0" dirty="0">
                <a:ln>
                  <a:noFill/>
                </a:ln>
                <a:solidFill>
                  <a:prstClr val="black"/>
                </a:solidFill>
                <a:effectLst/>
                <a:uLnTx/>
                <a:uFillTx/>
                <a:latin typeface="+mn-lt"/>
                <a:ea typeface="+mn-ea"/>
                <a:cs typeface="+mn-cs"/>
              </a:rPr>
              <a:t>Due to schools purchasing multiple ways, total number of schools is greater than 180</a:t>
            </a:r>
          </a:p>
          <a:p>
            <a:pPr marL="171450" marR="0" lvl="0" indent="-171450" algn="l" defTabSz="457200" rtl="0" eaLnBrk="1" fontAlgn="auto" latinLnBrk="0" hangingPunct="1">
              <a:lnSpc>
                <a:spcPct val="100000"/>
              </a:lnSpc>
              <a:spcBef>
                <a:spcPts val="0"/>
              </a:spcBef>
              <a:spcAft>
                <a:spcPts val="300"/>
              </a:spcAft>
              <a:buClr>
                <a:schemeClr val="accent1"/>
              </a:buClr>
              <a:buSzTx/>
              <a:buFont typeface="Arial" panose="020B0604020202020204" pitchFamily="34" charset="0"/>
              <a:buChar char="&gt;"/>
              <a:tabLst/>
              <a:defRPr/>
            </a:pPr>
            <a:r>
              <a:rPr kumimoji="0" lang="en-US" sz="1100" i="0" u="none" strike="noStrike" kern="1200" cap="none" spc="0" normalizeH="0" baseline="0" noProof="0" dirty="0">
                <a:ln>
                  <a:noFill/>
                </a:ln>
                <a:solidFill>
                  <a:prstClr val="black"/>
                </a:solidFill>
                <a:effectLst/>
                <a:uLnTx/>
                <a:uFillTx/>
                <a:latin typeface="+mn-lt"/>
                <a:ea typeface="+mn-ea"/>
                <a:cs typeface="+mn-cs"/>
              </a:rPr>
              <a:t>Smaller solutions referenced in dataset (e.g. biomass) not included due to zero reporting schools pursuing option</a:t>
            </a:r>
          </a:p>
          <a:p>
            <a:pPr marL="171450" marR="0" lvl="0" indent="-171450" algn="l" defTabSz="457200" rtl="0" eaLnBrk="1" fontAlgn="auto" latinLnBrk="0" hangingPunct="1">
              <a:lnSpc>
                <a:spcPct val="100000"/>
              </a:lnSpc>
              <a:spcBef>
                <a:spcPts val="0"/>
              </a:spcBef>
              <a:spcAft>
                <a:spcPts val="300"/>
              </a:spcAft>
              <a:buClr>
                <a:schemeClr val="accent1"/>
              </a:buClr>
              <a:buSzTx/>
              <a:buFont typeface="Arial" panose="020B0604020202020204" pitchFamily="34" charset="0"/>
              <a:buChar char="&gt;"/>
              <a:tabLst/>
              <a:defRPr/>
            </a:pPr>
            <a:r>
              <a:rPr kumimoji="0" lang="en-US" sz="1100" i="0" u="none" strike="noStrike" kern="1200" cap="none" spc="0" normalizeH="0" baseline="0" noProof="0" dirty="0">
                <a:ln>
                  <a:noFill/>
                </a:ln>
                <a:solidFill>
                  <a:prstClr val="black"/>
                </a:solidFill>
                <a:effectLst/>
                <a:uLnTx/>
                <a:uFillTx/>
                <a:latin typeface="+mn-lt"/>
                <a:ea typeface="+mn-ea"/>
                <a:cs typeface="+mn-cs"/>
              </a:rPr>
              <a:t>Average volume of RE procured derived from each campus’s most recent reporting year</a:t>
            </a:r>
          </a:p>
        </p:txBody>
      </p:sp>
      <p:pic>
        <p:nvPicPr>
          <p:cNvPr id="3" name="Picture 2" descr="Chart, bar chart&#10;&#10;Description automatically generated">
            <a:extLst>
              <a:ext uri="{FF2B5EF4-FFF2-40B4-BE49-F238E27FC236}">
                <a16:creationId xmlns:a16="http://schemas.microsoft.com/office/drawing/2014/main" id="{5AE6D973-6734-A3F0-0D32-7224170EED55}"/>
              </a:ext>
            </a:extLst>
          </p:cNvPr>
          <p:cNvPicPr>
            <a:picLocks noChangeAspect="1"/>
          </p:cNvPicPr>
          <p:nvPr/>
        </p:nvPicPr>
        <p:blipFill rotWithShape="1">
          <a:blip r:embed="rId2"/>
          <a:srcRect l="1734" t="1500" r="1834" b="3593"/>
          <a:stretch/>
        </p:blipFill>
        <p:spPr>
          <a:xfrm>
            <a:off x="542890" y="2314486"/>
            <a:ext cx="4626593" cy="2733990"/>
          </a:xfrm>
          <a:prstGeom prst="rect">
            <a:avLst/>
          </a:prstGeom>
        </p:spPr>
      </p:pic>
      <p:sp>
        <p:nvSpPr>
          <p:cNvPr id="4" name="Rectangle 3">
            <a:extLst>
              <a:ext uri="{FF2B5EF4-FFF2-40B4-BE49-F238E27FC236}">
                <a16:creationId xmlns:a16="http://schemas.microsoft.com/office/drawing/2014/main" id="{FA9021F6-E937-E775-524C-B6EA5F13C372}"/>
              </a:ext>
            </a:extLst>
          </p:cNvPr>
          <p:cNvSpPr/>
          <p:nvPr/>
        </p:nvSpPr>
        <p:spPr>
          <a:xfrm>
            <a:off x="3776597" y="3349144"/>
            <a:ext cx="1231338" cy="1482349"/>
          </a:xfrm>
          <a:prstGeom prst="rect">
            <a:avLst/>
          </a:prstGeom>
          <a:noFill/>
          <a:ln w="9525" cmpd="sng">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AE834B-5EE7-8376-11A3-E21CD7C806FC}"/>
              </a:ext>
            </a:extLst>
          </p:cNvPr>
          <p:cNvSpPr/>
          <p:nvPr/>
        </p:nvSpPr>
        <p:spPr>
          <a:xfrm>
            <a:off x="1205991" y="3745059"/>
            <a:ext cx="1866818" cy="1065168"/>
          </a:xfrm>
          <a:prstGeom prst="rect">
            <a:avLst/>
          </a:prstGeom>
          <a:noFill/>
          <a:ln w="9525" cmpd="sng">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pic>
        <p:nvPicPr>
          <p:cNvPr id="9" name="Picture 8" descr="Chart, bar chart, waterfall chart&#10;&#10;Description automatically generated">
            <a:extLst>
              <a:ext uri="{FF2B5EF4-FFF2-40B4-BE49-F238E27FC236}">
                <a16:creationId xmlns:a16="http://schemas.microsoft.com/office/drawing/2014/main" id="{4A65F1FD-8EA4-B5B2-EA27-8A77E6F53F37}"/>
              </a:ext>
            </a:extLst>
          </p:cNvPr>
          <p:cNvPicPr>
            <a:picLocks noChangeAspect="1"/>
          </p:cNvPicPr>
          <p:nvPr/>
        </p:nvPicPr>
        <p:blipFill rotWithShape="1">
          <a:blip r:embed="rId3"/>
          <a:srcRect l="2091" t="1478" r="1478" b="1476"/>
          <a:stretch/>
        </p:blipFill>
        <p:spPr>
          <a:xfrm>
            <a:off x="5629892" y="2305669"/>
            <a:ext cx="4626593" cy="2837498"/>
          </a:xfrm>
          <a:prstGeom prst="rect">
            <a:avLst/>
          </a:prstGeom>
        </p:spPr>
      </p:pic>
      <p:sp>
        <p:nvSpPr>
          <p:cNvPr id="10" name="Rectangle 9">
            <a:extLst>
              <a:ext uri="{FF2B5EF4-FFF2-40B4-BE49-F238E27FC236}">
                <a16:creationId xmlns:a16="http://schemas.microsoft.com/office/drawing/2014/main" id="{674A8C45-81D0-CD81-35E1-0F3651D0D86D}"/>
              </a:ext>
            </a:extLst>
          </p:cNvPr>
          <p:cNvSpPr/>
          <p:nvPr/>
        </p:nvSpPr>
        <p:spPr>
          <a:xfrm>
            <a:off x="8943889" y="3745059"/>
            <a:ext cx="1190106" cy="1167873"/>
          </a:xfrm>
          <a:prstGeom prst="rect">
            <a:avLst/>
          </a:prstGeom>
          <a:noFill/>
          <a:ln w="9525" cmpd="sng">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2419D2-914B-A087-B1DD-FFF423B6B32E}"/>
              </a:ext>
            </a:extLst>
          </p:cNvPr>
          <p:cNvSpPr/>
          <p:nvPr/>
        </p:nvSpPr>
        <p:spPr>
          <a:xfrm>
            <a:off x="6496493" y="2877525"/>
            <a:ext cx="1840181" cy="1953968"/>
          </a:xfrm>
          <a:prstGeom prst="rect">
            <a:avLst/>
          </a:prstGeom>
          <a:noFill/>
          <a:ln w="9525" cmpd="sng">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94951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5FA1-5EDF-07A9-99C2-6441831C8792}"/>
              </a:ext>
            </a:extLst>
          </p:cNvPr>
          <p:cNvSpPr>
            <a:spLocks noGrp="1"/>
          </p:cNvSpPr>
          <p:nvPr>
            <p:ph type="title"/>
          </p:nvPr>
        </p:nvSpPr>
        <p:spPr/>
        <p:txBody>
          <a:bodyPr/>
          <a:lstStyle/>
          <a:p>
            <a:r>
              <a:rPr lang="en-US" sz="4000" dirty="0">
                <a:latin typeface="Arial"/>
                <a:cs typeface="Arial"/>
              </a:rPr>
              <a:t>Michigan State University</a:t>
            </a:r>
            <a:endParaRPr lang="en-US" dirty="0"/>
          </a:p>
        </p:txBody>
      </p:sp>
      <p:sp>
        <p:nvSpPr>
          <p:cNvPr id="5" name="Slide Number Placeholder 4">
            <a:extLst>
              <a:ext uri="{FF2B5EF4-FFF2-40B4-BE49-F238E27FC236}">
                <a16:creationId xmlns:a16="http://schemas.microsoft.com/office/drawing/2014/main" id="{2F77DCBE-F214-7449-6B35-41B0F717F782}"/>
              </a:ext>
            </a:extLst>
          </p:cNvPr>
          <p:cNvSpPr>
            <a:spLocks noGrp="1"/>
          </p:cNvSpPr>
          <p:nvPr>
            <p:ph type="sldNum" sz="quarter" idx="12"/>
          </p:nvPr>
        </p:nvSpPr>
        <p:spPr/>
        <p:txBody>
          <a:bodyPr/>
          <a:lstStyle/>
          <a:p>
            <a:fld id="{B8ABFA30-FF27-415C-B557-1D977D7BFC9A}" type="slidenum">
              <a:rPr lang="en-US" smtClean="0"/>
              <a:pPr/>
              <a:t>9</a:t>
            </a:fld>
            <a:endParaRPr lang="en-US"/>
          </a:p>
        </p:txBody>
      </p:sp>
      <p:sp>
        <p:nvSpPr>
          <p:cNvPr id="6" name="Text Placeholder 5">
            <a:extLst>
              <a:ext uri="{FF2B5EF4-FFF2-40B4-BE49-F238E27FC236}">
                <a16:creationId xmlns:a16="http://schemas.microsoft.com/office/drawing/2014/main" id="{14C0C717-D0FF-CF63-B1C6-D75719379E5E}"/>
              </a:ext>
            </a:extLst>
          </p:cNvPr>
          <p:cNvSpPr>
            <a:spLocks noGrp="1"/>
          </p:cNvSpPr>
          <p:nvPr>
            <p:ph type="body" sz="quarter" idx="13"/>
          </p:nvPr>
        </p:nvSpPr>
        <p:spPr/>
        <p:txBody>
          <a:bodyPr>
            <a:normAutofit lnSpcReduction="10000"/>
          </a:bodyPr>
          <a:lstStyle/>
          <a:p>
            <a:r>
              <a:rPr lang="en-US" dirty="0"/>
              <a:t>Onsite Solar Carports Power Purchase Agreement</a:t>
            </a:r>
          </a:p>
        </p:txBody>
      </p:sp>
      <p:sp>
        <p:nvSpPr>
          <p:cNvPr id="11" name="Rectangle 10">
            <a:extLst>
              <a:ext uri="{FF2B5EF4-FFF2-40B4-BE49-F238E27FC236}">
                <a16:creationId xmlns:a16="http://schemas.microsoft.com/office/drawing/2014/main" id="{F39905D6-8EA5-0BF0-33EC-C614AF5EE318}"/>
              </a:ext>
            </a:extLst>
          </p:cNvPr>
          <p:cNvSpPr/>
          <p:nvPr/>
        </p:nvSpPr>
        <p:spPr>
          <a:xfrm>
            <a:off x="5007594" y="1688946"/>
            <a:ext cx="6768394" cy="3324821"/>
          </a:xfrm>
          <a:prstGeom prst="rect">
            <a:avLst/>
          </a:prstGeom>
        </p:spPr>
        <p:txBody>
          <a:bodyPr wrap="square">
            <a:spAutoFit/>
          </a:bodyPr>
          <a:lstStyle/>
          <a:p>
            <a:pPr>
              <a:lnSpc>
                <a:spcPct val="120000"/>
              </a:lnSpc>
              <a:spcAft>
                <a:spcPts val="600"/>
              </a:spcAft>
            </a:pPr>
            <a:r>
              <a:rPr lang="en-US" sz="1400" dirty="0">
                <a:latin typeface="Arial" panose="020B0604020202020204" pitchFamily="34" charset="0"/>
                <a:cs typeface="Arial" panose="020B0604020202020204" pitchFamily="34" charset="0"/>
              </a:rPr>
              <a:t>MSU constructed a 10.5 MW solar carport on five large commuter parking lots covering about 5,000 parking spaces. The 40,000-panel system annually generates 15,000 MWh of electricity from the sun while protecting cars from heat, rain, and snow.</a:t>
            </a:r>
          </a:p>
          <a:p>
            <a:pPr>
              <a:lnSpc>
                <a:spcPct val="120000"/>
              </a:lnSpc>
              <a:spcAft>
                <a:spcPts val="600"/>
              </a:spcAft>
            </a:pPr>
            <a:r>
              <a:rPr lang="en-US" sz="1400" dirty="0">
                <a:latin typeface="Arial" panose="020B0604020202020204" pitchFamily="34" charset="0"/>
                <a:cs typeface="Arial" panose="020B0604020202020204" pitchFamily="34" charset="0"/>
              </a:rPr>
              <a:t>The project was structured using a 25-year power purchase agreement with </a:t>
            </a:r>
            <a:r>
              <a:rPr lang="en-US" sz="1400" dirty="0" err="1">
                <a:latin typeface="Arial" panose="020B0604020202020204" pitchFamily="34" charset="0"/>
                <a:cs typeface="Arial" panose="020B0604020202020204" pitchFamily="34" charset="0"/>
              </a:rPr>
              <a:t>Inovateus</a:t>
            </a:r>
            <a:r>
              <a:rPr lang="en-US" sz="1400" dirty="0">
                <a:latin typeface="Arial" panose="020B0604020202020204" pitchFamily="34" charset="0"/>
                <a:cs typeface="Arial" panose="020B0604020202020204" pitchFamily="34" charset="0"/>
              </a:rPr>
              <a:t> Solar and Alterra Power, facilitated by Coho. Under the agreement, </a:t>
            </a:r>
            <a:r>
              <a:rPr lang="en-US" sz="1400" dirty="0" err="1">
                <a:latin typeface="Arial" panose="020B0604020202020204" pitchFamily="34" charset="0"/>
                <a:cs typeface="Arial" panose="020B0604020202020204" pitchFamily="34" charset="0"/>
              </a:rPr>
              <a:t>Inovateus</a:t>
            </a:r>
            <a:r>
              <a:rPr lang="en-US" sz="1400" dirty="0">
                <a:latin typeface="Arial" panose="020B0604020202020204" pitchFamily="34" charset="0"/>
                <a:cs typeface="Arial" panose="020B0604020202020204" pitchFamily="34" charset="0"/>
              </a:rPr>
              <a:t> and Alterra financed the construction of the facility and MSU will buy the electricity produced by the solar array. </a:t>
            </a:r>
            <a:r>
              <a:rPr lang="en-US" sz="1400" i="0" dirty="0">
                <a:effectLst/>
                <a:latin typeface="Arial" panose="020B0604020202020204" pitchFamily="34" charset="0"/>
                <a:cs typeface="Arial" panose="020B0604020202020204" pitchFamily="34" charset="0"/>
              </a:rPr>
              <a:t>As </a:t>
            </a:r>
            <a:r>
              <a:rPr lang="en-US" sz="1400" dirty="0">
                <a:latin typeface="Arial" panose="020B0604020202020204" pitchFamily="34" charset="0"/>
                <a:cs typeface="Arial" panose="020B0604020202020204" pitchFamily="34" charset="0"/>
              </a:rPr>
              <a:t>a result, MSU expects to realize about </a:t>
            </a:r>
            <a:r>
              <a:rPr lang="en-US" sz="1400" i="0" dirty="0">
                <a:effectLst/>
                <a:latin typeface="Arial" panose="020B0604020202020204" pitchFamily="34" charset="0"/>
                <a:cs typeface="Arial" panose="020B0604020202020204" pitchFamily="34" charset="0"/>
              </a:rPr>
              <a:t>$10 million in electricity cost savings over the project lifetime.</a:t>
            </a:r>
          </a:p>
          <a:p>
            <a:pPr>
              <a:lnSpc>
                <a:spcPct val="120000"/>
              </a:lnSpc>
            </a:pPr>
            <a:r>
              <a:rPr lang="en-US" sz="1400" i="0" dirty="0">
                <a:effectLst/>
                <a:latin typeface="Arial" panose="020B0604020202020204" pitchFamily="34" charset="0"/>
                <a:cs typeface="Arial" panose="020B0604020202020204" pitchFamily="34" charset="0"/>
              </a:rPr>
              <a:t>Construction started in March 2017 and was completed in December 2017. Since then, the project has received widespread recognition due to being the largest solar carport in North America.</a:t>
            </a:r>
          </a:p>
        </p:txBody>
      </p:sp>
      <p:grpSp>
        <p:nvGrpSpPr>
          <p:cNvPr id="66" name="Group 65">
            <a:extLst>
              <a:ext uri="{FF2B5EF4-FFF2-40B4-BE49-F238E27FC236}">
                <a16:creationId xmlns:a16="http://schemas.microsoft.com/office/drawing/2014/main" id="{B67C8E7C-C8A4-BB69-0B97-3B9637299938}"/>
              </a:ext>
            </a:extLst>
          </p:cNvPr>
          <p:cNvGrpSpPr/>
          <p:nvPr/>
        </p:nvGrpSpPr>
        <p:grpSpPr>
          <a:xfrm>
            <a:off x="644525" y="5086471"/>
            <a:ext cx="2058654" cy="820021"/>
            <a:chOff x="664878" y="4161198"/>
            <a:chExt cx="2517101" cy="1002634"/>
          </a:xfrm>
        </p:grpSpPr>
        <p:sp>
          <p:nvSpPr>
            <p:cNvPr id="90" name="Rectangle 89">
              <a:extLst>
                <a:ext uri="{FF2B5EF4-FFF2-40B4-BE49-F238E27FC236}">
                  <a16:creationId xmlns:a16="http://schemas.microsoft.com/office/drawing/2014/main" id="{3E846DE9-593B-1830-178F-7B33E6E0FEAF}"/>
                </a:ext>
              </a:extLst>
            </p:cNvPr>
            <p:cNvSpPr/>
            <p:nvPr/>
          </p:nvSpPr>
          <p:spPr>
            <a:xfrm>
              <a:off x="664878" y="4165879"/>
              <a:ext cx="2517101" cy="997948"/>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91" name="Rectangle 90">
              <a:extLst>
                <a:ext uri="{FF2B5EF4-FFF2-40B4-BE49-F238E27FC236}">
                  <a16:creationId xmlns:a16="http://schemas.microsoft.com/office/drawing/2014/main" id="{7A5936AC-94F6-38B8-2DA2-9DEE3771BB72}"/>
                </a:ext>
              </a:extLst>
            </p:cNvPr>
            <p:cNvSpPr/>
            <p:nvPr/>
          </p:nvSpPr>
          <p:spPr>
            <a:xfrm>
              <a:off x="664878" y="4161198"/>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Subtitle 2">
              <a:extLst>
                <a:ext uri="{FF2B5EF4-FFF2-40B4-BE49-F238E27FC236}">
                  <a16:creationId xmlns:a16="http://schemas.microsoft.com/office/drawing/2014/main" id="{2FBE74AA-8E59-22FA-CA41-A8E9592E116C}"/>
                </a:ext>
              </a:extLst>
            </p:cNvPr>
            <p:cNvSpPr txBox="1">
              <a:spLocks/>
            </p:cNvSpPr>
            <p:nvPr/>
          </p:nvSpPr>
          <p:spPr>
            <a:xfrm>
              <a:off x="664878" y="4165880"/>
              <a:ext cx="2517101" cy="99795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a:solidFill>
                    <a:srgbClr val="023553"/>
                  </a:solidFill>
                  <a:latin typeface="Arial"/>
                  <a:cs typeface="Arial"/>
                </a:rPr>
                <a:t>GHG &amp; Environmental Impact</a:t>
              </a:r>
            </a:p>
            <a:p>
              <a:pPr>
                <a:lnSpc>
                  <a:spcPct val="130000"/>
                </a:lnSpc>
              </a:pPr>
              <a:endParaRPr lang="en-US" sz="300" b="1">
                <a:solidFill>
                  <a:srgbClr val="023553"/>
                </a:solidFill>
                <a:latin typeface="Arial"/>
                <a:cs typeface="Arial"/>
              </a:endParaRPr>
            </a:p>
            <a:p>
              <a:pPr>
                <a:lnSpc>
                  <a:spcPct val="130000"/>
                </a:lnSpc>
              </a:pPr>
              <a:endParaRPr lang="en-US" sz="300" b="1">
                <a:solidFill>
                  <a:srgbClr val="023553"/>
                </a:solidFill>
                <a:latin typeface="Arial"/>
                <a:cs typeface="Arial"/>
              </a:endParaRPr>
            </a:p>
            <a:p>
              <a:r>
                <a:rPr lang="en-US" sz="1400">
                  <a:solidFill>
                    <a:srgbClr val="023553"/>
                  </a:solidFill>
                  <a:latin typeface="Arial"/>
                  <a:cs typeface="Arial"/>
                </a:rPr>
                <a:t>          </a:t>
              </a:r>
              <a:r>
                <a:rPr lang="en-US" sz="1100">
                  <a:solidFill>
                    <a:srgbClr val="023553"/>
                  </a:solidFill>
                  <a:latin typeface="Arial"/>
                  <a:cs typeface="Arial"/>
                </a:rPr>
                <a:t>Moderate</a:t>
              </a:r>
              <a:endParaRPr lang="en-US" sz="1400">
                <a:solidFill>
                  <a:srgbClr val="023553"/>
                </a:solidFill>
                <a:latin typeface="Arial"/>
                <a:cs typeface="Arial"/>
              </a:endParaRPr>
            </a:p>
            <a:p>
              <a:r>
                <a:rPr lang="en-US" sz="800">
                  <a:solidFill>
                    <a:srgbClr val="173647"/>
                  </a:solidFill>
                  <a:latin typeface="Arial"/>
                  <a:cs typeface="Arial"/>
                </a:rPr>
                <a:t>  </a:t>
              </a:r>
              <a:endParaRPr lang="en-US" sz="700">
                <a:solidFill>
                  <a:srgbClr val="173647"/>
                </a:solidFill>
                <a:latin typeface="Arial"/>
                <a:cs typeface="Arial"/>
              </a:endParaRPr>
            </a:p>
          </p:txBody>
        </p:sp>
      </p:grpSp>
      <p:sp>
        <p:nvSpPr>
          <p:cNvPr id="83" name="Rectangle 82">
            <a:extLst>
              <a:ext uri="{FF2B5EF4-FFF2-40B4-BE49-F238E27FC236}">
                <a16:creationId xmlns:a16="http://schemas.microsoft.com/office/drawing/2014/main" id="{C175209B-BF28-819C-FC9D-8748335C0425}"/>
              </a:ext>
            </a:extLst>
          </p:cNvPr>
          <p:cNvSpPr/>
          <p:nvPr/>
        </p:nvSpPr>
        <p:spPr>
          <a:xfrm>
            <a:off x="2819657" y="5085526"/>
            <a:ext cx="2058654" cy="820022"/>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4" name="Rectangle 83">
            <a:extLst>
              <a:ext uri="{FF2B5EF4-FFF2-40B4-BE49-F238E27FC236}">
                <a16:creationId xmlns:a16="http://schemas.microsoft.com/office/drawing/2014/main" id="{C2F4DC82-A4F0-C5E9-F0BF-FECBFBD15AF6}"/>
              </a:ext>
            </a:extLst>
          </p:cNvPr>
          <p:cNvSpPr/>
          <p:nvPr/>
        </p:nvSpPr>
        <p:spPr>
          <a:xfrm>
            <a:off x="2819657" y="5085526"/>
            <a:ext cx="2058654" cy="263783"/>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Subtitle 2">
            <a:extLst>
              <a:ext uri="{FF2B5EF4-FFF2-40B4-BE49-F238E27FC236}">
                <a16:creationId xmlns:a16="http://schemas.microsoft.com/office/drawing/2014/main" id="{8A2BA5DA-0A29-7CE4-D862-856F0E86085A}"/>
              </a:ext>
            </a:extLst>
          </p:cNvPr>
          <p:cNvSpPr txBox="1">
            <a:spLocks/>
          </p:cNvSpPr>
          <p:nvPr/>
        </p:nvSpPr>
        <p:spPr>
          <a:xfrm>
            <a:off x="2819657" y="5060193"/>
            <a:ext cx="2058654" cy="83722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Project Timeline</a:t>
            </a:r>
          </a:p>
          <a:p>
            <a:pPr>
              <a:lnSpc>
                <a:spcPct val="130000"/>
              </a:lnSpc>
            </a:pPr>
            <a:endParaRPr lang="en-US" sz="300" b="1" dirty="0">
              <a:solidFill>
                <a:srgbClr val="023553"/>
              </a:solidFill>
              <a:latin typeface="Arial"/>
              <a:cs typeface="Arial"/>
            </a:endParaRPr>
          </a:p>
          <a:p>
            <a:pPr>
              <a:lnSpc>
                <a:spcPct val="200000"/>
              </a:lnSpc>
            </a:pPr>
            <a:r>
              <a:rPr lang="en-US" sz="1100" dirty="0">
                <a:solidFill>
                  <a:srgbClr val="023553"/>
                </a:solidFill>
                <a:latin typeface="Arial"/>
                <a:cs typeface="Arial"/>
              </a:rPr>
              <a:t>             1-2 Years</a:t>
            </a:r>
          </a:p>
          <a:p>
            <a:pPr algn="l">
              <a:lnSpc>
                <a:spcPct val="130000"/>
              </a:lnSpc>
            </a:pPr>
            <a:endParaRPr lang="en-US" sz="950" dirty="0">
              <a:solidFill>
                <a:srgbClr val="FFFFFF"/>
              </a:solidFill>
              <a:latin typeface="Arial"/>
              <a:cs typeface="Arial"/>
            </a:endParaRPr>
          </a:p>
        </p:txBody>
      </p:sp>
      <p:pic>
        <p:nvPicPr>
          <p:cNvPr id="86" name="Picture 85">
            <a:extLst>
              <a:ext uri="{FF2B5EF4-FFF2-40B4-BE49-F238E27FC236}">
                <a16:creationId xmlns:a16="http://schemas.microsoft.com/office/drawing/2014/main" id="{A4C7E794-DD6E-D7E0-12B3-E9B58D2CB72E}"/>
              </a:ext>
            </a:extLst>
          </p:cNvPr>
          <p:cNvPicPr>
            <a:picLocks noChangeAspect="1"/>
          </p:cNvPicPr>
          <p:nvPr/>
        </p:nvPicPr>
        <p:blipFill>
          <a:blip r:embed="rId2"/>
          <a:stretch>
            <a:fillRect/>
          </a:stretch>
        </p:blipFill>
        <p:spPr>
          <a:xfrm>
            <a:off x="3017705" y="5401763"/>
            <a:ext cx="384205" cy="445868"/>
          </a:xfrm>
          <a:prstGeom prst="rect">
            <a:avLst/>
          </a:prstGeom>
        </p:spPr>
      </p:pic>
      <p:grpSp>
        <p:nvGrpSpPr>
          <p:cNvPr id="69" name="Group 68">
            <a:extLst>
              <a:ext uri="{FF2B5EF4-FFF2-40B4-BE49-F238E27FC236}">
                <a16:creationId xmlns:a16="http://schemas.microsoft.com/office/drawing/2014/main" id="{9C883518-B3CE-342F-EC40-5884D46497BF}"/>
              </a:ext>
            </a:extLst>
          </p:cNvPr>
          <p:cNvGrpSpPr/>
          <p:nvPr/>
        </p:nvGrpSpPr>
        <p:grpSpPr>
          <a:xfrm>
            <a:off x="9397857" y="5096888"/>
            <a:ext cx="2058655" cy="846118"/>
            <a:chOff x="5999569" y="5343140"/>
            <a:chExt cx="2517103" cy="1034542"/>
          </a:xfrm>
        </p:grpSpPr>
        <p:sp>
          <p:nvSpPr>
            <p:cNvPr id="79" name="Rectangle 78">
              <a:extLst>
                <a:ext uri="{FF2B5EF4-FFF2-40B4-BE49-F238E27FC236}">
                  <a16:creationId xmlns:a16="http://schemas.microsoft.com/office/drawing/2014/main" id="{B7E292D6-3B1D-54FE-A2A0-F409585E86F9}"/>
                </a:ext>
              </a:extLst>
            </p:cNvPr>
            <p:cNvSpPr/>
            <p:nvPr/>
          </p:nvSpPr>
          <p:spPr>
            <a:xfrm>
              <a:off x="5999570" y="5375050"/>
              <a:ext cx="2517102" cy="1002632"/>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0" name="Rectangle 79">
              <a:extLst>
                <a:ext uri="{FF2B5EF4-FFF2-40B4-BE49-F238E27FC236}">
                  <a16:creationId xmlns:a16="http://schemas.microsoft.com/office/drawing/2014/main" id="{718C3FF4-FAF7-904D-8C98-044EEF91D5C6}"/>
                </a:ext>
              </a:extLst>
            </p:cNvPr>
            <p:cNvSpPr/>
            <p:nvPr/>
          </p:nvSpPr>
          <p:spPr>
            <a:xfrm>
              <a:off x="5999569" y="5343140"/>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Subtitle 2">
              <a:extLst>
                <a:ext uri="{FF2B5EF4-FFF2-40B4-BE49-F238E27FC236}">
                  <a16:creationId xmlns:a16="http://schemas.microsoft.com/office/drawing/2014/main" id="{408FA09B-C685-17B3-14C7-6C2319E62850}"/>
                </a:ext>
              </a:extLst>
            </p:cNvPr>
            <p:cNvSpPr txBox="1">
              <a:spLocks/>
            </p:cNvSpPr>
            <p:nvPr/>
          </p:nvSpPr>
          <p:spPr>
            <a:xfrm>
              <a:off x="5999569" y="5343140"/>
              <a:ext cx="2517101" cy="100299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Publicity Impact</a:t>
              </a:r>
            </a:p>
            <a:p>
              <a:pPr>
                <a:lnSpc>
                  <a:spcPct val="130000"/>
                </a:lnSpc>
              </a:pPr>
              <a:endParaRPr lang="en-US" sz="100" b="1" dirty="0">
                <a:solidFill>
                  <a:srgbClr val="023553"/>
                </a:solidFill>
                <a:latin typeface="Arial"/>
                <a:cs typeface="Arial"/>
              </a:endParaRPr>
            </a:p>
            <a:p>
              <a:pPr>
                <a:lnSpc>
                  <a:spcPct val="130000"/>
                </a:lnSpc>
              </a:pPr>
              <a:endParaRPr lang="en-US" sz="100" b="1" dirty="0">
                <a:solidFill>
                  <a:srgbClr val="023553"/>
                </a:solidFill>
                <a:latin typeface="Arial"/>
                <a:cs typeface="Arial"/>
              </a:endParaRPr>
            </a:p>
            <a:p>
              <a:pPr>
                <a:lnSpc>
                  <a:spcPct val="150000"/>
                </a:lnSpc>
              </a:pPr>
              <a:r>
                <a:rPr lang="en-US" sz="1100" dirty="0">
                  <a:solidFill>
                    <a:srgbClr val="023553"/>
                  </a:solidFill>
                  <a:latin typeface="Arial"/>
                  <a:cs typeface="Arial"/>
                </a:rPr>
                <a:t>                         Wow, </a:t>
              </a:r>
            </a:p>
            <a:p>
              <a:pPr>
                <a:lnSpc>
                  <a:spcPct val="90000"/>
                </a:lnSpc>
              </a:pPr>
              <a:r>
                <a:rPr lang="en-US" sz="800" dirty="0">
                  <a:solidFill>
                    <a:srgbClr val="023553"/>
                  </a:solidFill>
                  <a:latin typeface="Arial"/>
                  <a:cs typeface="Arial"/>
                </a:rPr>
                <a:t>                                   </a:t>
              </a:r>
              <a:r>
                <a:rPr lang="en-US" sz="700" dirty="0">
                  <a:solidFill>
                    <a:srgbClr val="023553"/>
                  </a:solidFill>
                  <a:latin typeface="Arial"/>
                  <a:cs typeface="Arial"/>
                </a:rPr>
                <a:t> amazing project</a:t>
              </a:r>
            </a:p>
            <a:p>
              <a:pPr algn="l">
                <a:lnSpc>
                  <a:spcPct val="130000"/>
                </a:lnSpc>
              </a:pPr>
              <a:endParaRPr lang="en-US" sz="950" dirty="0">
                <a:solidFill>
                  <a:srgbClr val="FFFFFF"/>
                </a:solidFill>
                <a:latin typeface="Arial"/>
                <a:cs typeface="Arial"/>
              </a:endParaRPr>
            </a:p>
            <a:p>
              <a:pPr algn="l">
                <a:lnSpc>
                  <a:spcPct val="120000"/>
                </a:lnSpc>
              </a:pPr>
              <a:endParaRPr lang="en-US" sz="700" dirty="0">
                <a:solidFill>
                  <a:srgbClr val="FFFFFF"/>
                </a:solidFill>
                <a:latin typeface="Arial"/>
                <a:cs typeface="Arial"/>
              </a:endParaRPr>
            </a:p>
          </p:txBody>
        </p:sp>
        <p:pic>
          <p:nvPicPr>
            <p:cNvPr id="82" name="Picture 81">
              <a:extLst>
                <a:ext uri="{FF2B5EF4-FFF2-40B4-BE49-F238E27FC236}">
                  <a16:creationId xmlns:a16="http://schemas.microsoft.com/office/drawing/2014/main" id="{4065985F-BB09-A550-22D3-8922B4F1433C}"/>
                </a:ext>
              </a:extLst>
            </p:cNvPr>
            <p:cNvPicPr>
              <a:picLocks noChangeAspect="1"/>
            </p:cNvPicPr>
            <p:nvPr/>
          </p:nvPicPr>
          <p:blipFill>
            <a:blip r:embed="rId3"/>
            <a:stretch>
              <a:fillRect/>
            </a:stretch>
          </p:blipFill>
          <p:spPr>
            <a:xfrm>
              <a:off x="6187216" y="5853583"/>
              <a:ext cx="1027706" cy="322525"/>
            </a:xfrm>
            <a:prstGeom prst="rect">
              <a:avLst/>
            </a:prstGeom>
          </p:spPr>
        </p:pic>
      </p:grpSp>
      <p:grpSp>
        <p:nvGrpSpPr>
          <p:cNvPr id="70" name="Group 69">
            <a:extLst>
              <a:ext uri="{FF2B5EF4-FFF2-40B4-BE49-F238E27FC236}">
                <a16:creationId xmlns:a16="http://schemas.microsoft.com/office/drawing/2014/main" id="{4D1B3BB7-B0AF-2F55-FF72-BAA61C87188A}"/>
              </a:ext>
            </a:extLst>
          </p:cNvPr>
          <p:cNvGrpSpPr/>
          <p:nvPr/>
        </p:nvGrpSpPr>
        <p:grpSpPr>
          <a:xfrm>
            <a:off x="5007594" y="5067877"/>
            <a:ext cx="2058654" cy="837223"/>
            <a:chOff x="5999571" y="4138463"/>
            <a:chExt cx="2517101" cy="1023667"/>
          </a:xfrm>
        </p:grpSpPr>
        <p:sp>
          <p:nvSpPr>
            <p:cNvPr id="76" name="Rectangle 75">
              <a:extLst>
                <a:ext uri="{FF2B5EF4-FFF2-40B4-BE49-F238E27FC236}">
                  <a16:creationId xmlns:a16="http://schemas.microsoft.com/office/drawing/2014/main" id="{B8ABA2F3-9606-AE2B-6073-9874A4B78CBF}"/>
                </a:ext>
              </a:extLst>
            </p:cNvPr>
            <p:cNvSpPr/>
            <p:nvPr/>
          </p:nvSpPr>
          <p:spPr>
            <a:xfrm>
              <a:off x="5999571" y="4161198"/>
              <a:ext cx="2517101" cy="1000932"/>
            </a:xfrm>
            <a:prstGeom prst="rect">
              <a:avLst/>
            </a:prstGeom>
            <a:solidFill>
              <a:schemeClr val="bg1"/>
            </a:solidFill>
            <a:ln w="952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7" name="Rectangle 76">
              <a:extLst>
                <a:ext uri="{FF2B5EF4-FFF2-40B4-BE49-F238E27FC236}">
                  <a16:creationId xmlns:a16="http://schemas.microsoft.com/office/drawing/2014/main" id="{1DE6E707-AD39-69ED-157E-D1237BC570D7}"/>
                </a:ext>
              </a:extLst>
            </p:cNvPr>
            <p:cNvSpPr/>
            <p:nvPr/>
          </p:nvSpPr>
          <p:spPr>
            <a:xfrm>
              <a:off x="5999571" y="4165879"/>
              <a:ext cx="2517101" cy="322525"/>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Subtitle 2">
              <a:extLst>
                <a:ext uri="{FF2B5EF4-FFF2-40B4-BE49-F238E27FC236}">
                  <a16:creationId xmlns:a16="http://schemas.microsoft.com/office/drawing/2014/main" id="{ADD89468-F6A1-6F9B-327F-F07648A927C0}"/>
                </a:ext>
              </a:extLst>
            </p:cNvPr>
            <p:cNvSpPr txBox="1">
              <a:spLocks/>
            </p:cNvSpPr>
            <p:nvPr/>
          </p:nvSpPr>
          <p:spPr>
            <a:xfrm>
              <a:off x="5999571" y="4138463"/>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a:solidFill>
                    <a:srgbClr val="023553"/>
                  </a:solidFill>
                  <a:latin typeface="Arial"/>
                  <a:cs typeface="Arial"/>
                </a:rPr>
                <a:t>Project Feasibility</a:t>
              </a:r>
            </a:p>
            <a:p>
              <a:pPr>
                <a:lnSpc>
                  <a:spcPct val="130000"/>
                </a:lnSpc>
              </a:pPr>
              <a:endParaRPr lang="en-US" sz="1000" b="1">
                <a:solidFill>
                  <a:srgbClr val="023553"/>
                </a:solidFill>
                <a:latin typeface="Arial"/>
                <a:cs typeface="Arial"/>
              </a:endParaRPr>
            </a:p>
            <a:p>
              <a:r>
                <a:rPr lang="en-US" sz="700" b="1">
                  <a:solidFill>
                    <a:srgbClr val="023553"/>
                  </a:solidFill>
                  <a:latin typeface="Arial"/>
                  <a:cs typeface="Arial"/>
                </a:rPr>
                <a:t>                        </a:t>
              </a:r>
              <a:r>
                <a:rPr lang="en-US" sz="1100">
                  <a:solidFill>
                    <a:srgbClr val="023553"/>
                  </a:solidFill>
                  <a:latin typeface="Arial"/>
                  <a:cs typeface="Arial"/>
                </a:rPr>
                <a:t>Some Challenges</a:t>
              </a:r>
              <a:endParaRPr lang="en-US" sz="2000">
                <a:solidFill>
                  <a:srgbClr val="023553"/>
                </a:solidFill>
                <a:latin typeface="Arial"/>
                <a:cs typeface="Arial"/>
              </a:endParaRPr>
            </a:p>
          </p:txBody>
        </p:sp>
      </p:grpSp>
      <p:pic>
        <p:nvPicPr>
          <p:cNvPr id="93" name="Graphic 92">
            <a:extLst>
              <a:ext uri="{FF2B5EF4-FFF2-40B4-BE49-F238E27FC236}">
                <a16:creationId xmlns:a16="http://schemas.microsoft.com/office/drawing/2014/main" id="{3B4BAD2C-BBDD-DF58-A65A-91683FED5D0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5815" t="21707" r="15110" b="27190"/>
          <a:stretch/>
        </p:blipFill>
        <p:spPr>
          <a:xfrm>
            <a:off x="5151583" y="5522013"/>
            <a:ext cx="538279" cy="301743"/>
          </a:xfrm>
          <a:prstGeom prst="rect">
            <a:avLst/>
          </a:prstGeom>
        </p:spPr>
      </p:pic>
      <p:pic>
        <p:nvPicPr>
          <p:cNvPr id="94" name="Graphic 93">
            <a:extLst>
              <a:ext uri="{FF2B5EF4-FFF2-40B4-BE49-F238E27FC236}">
                <a16:creationId xmlns:a16="http://schemas.microsoft.com/office/drawing/2014/main" id="{EF68D77D-2C9B-5A54-B872-F80CE2C8C52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6388" t="15582" r="26220" b="20484"/>
          <a:stretch/>
        </p:blipFill>
        <p:spPr>
          <a:xfrm>
            <a:off x="916299" y="5367829"/>
            <a:ext cx="526972" cy="538663"/>
          </a:xfrm>
          <a:prstGeom prst="rect">
            <a:avLst/>
          </a:prstGeom>
        </p:spPr>
      </p:pic>
      <p:grpSp>
        <p:nvGrpSpPr>
          <p:cNvPr id="96" name="Group 95">
            <a:extLst>
              <a:ext uri="{FF2B5EF4-FFF2-40B4-BE49-F238E27FC236}">
                <a16:creationId xmlns:a16="http://schemas.microsoft.com/office/drawing/2014/main" id="{6F2D81B2-2B3A-40B6-03DE-CD65C25F1358}"/>
              </a:ext>
            </a:extLst>
          </p:cNvPr>
          <p:cNvGrpSpPr/>
          <p:nvPr/>
        </p:nvGrpSpPr>
        <p:grpSpPr>
          <a:xfrm>
            <a:off x="7206450" y="5084531"/>
            <a:ext cx="2058654" cy="837223"/>
            <a:chOff x="644525" y="6050053"/>
            <a:chExt cx="2058654" cy="837223"/>
          </a:xfrm>
        </p:grpSpPr>
        <p:grpSp>
          <p:nvGrpSpPr>
            <p:cNvPr id="67" name="Group 66">
              <a:extLst>
                <a:ext uri="{FF2B5EF4-FFF2-40B4-BE49-F238E27FC236}">
                  <a16:creationId xmlns:a16="http://schemas.microsoft.com/office/drawing/2014/main" id="{E32BB249-26CC-DB63-95F1-A80BB7E4B70D}"/>
                </a:ext>
              </a:extLst>
            </p:cNvPr>
            <p:cNvGrpSpPr/>
            <p:nvPr/>
          </p:nvGrpSpPr>
          <p:grpSpPr>
            <a:xfrm>
              <a:off x="644525" y="6050053"/>
              <a:ext cx="2058654" cy="837223"/>
              <a:chOff x="664878" y="5339363"/>
              <a:chExt cx="2517101" cy="1023667"/>
            </a:xfrm>
          </p:grpSpPr>
          <p:sp>
            <p:nvSpPr>
              <p:cNvPr id="87" name="Rectangle 86">
                <a:extLst>
                  <a:ext uri="{FF2B5EF4-FFF2-40B4-BE49-F238E27FC236}">
                    <a16:creationId xmlns:a16="http://schemas.microsoft.com/office/drawing/2014/main" id="{7D05A1E8-7CC6-C036-1A7F-0BE01BAA06A2}"/>
                  </a:ext>
                </a:extLst>
              </p:cNvPr>
              <p:cNvSpPr/>
              <p:nvPr/>
            </p:nvSpPr>
            <p:spPr>
              <a:xfrm>
                <a:off x="664878" y="5354015"/>
                <a:ext cx="2517101" cy="1002633"/>
              </a:xfrm>
              <a:prstGeom prst="rect">
                <a:avLst/>
              </a:prstGeom>
              <a:solidFill>
                <a:srgbClr val="FFFFFF"/>
              </a:solidFill>
              <a:ln w="952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8" name="Rectangle 87">
                <a:extLst>
                  <a:ext uri="{FF2B5EF4-FFF2-40B4-BE49-F238E27FC236}">
                    <a16:creationId xmlns:a16="http://schemas.microsoft.com/office/drawing/2014/main" id="{F5507EE1-922D-15D3-0C39-1DE6D35DB212}"/>
                  </a:ext>
                </a:extLst>
              </p:cNvPr>
              <p:cNvSpPr/>
              <p:nvPr/>
            </p:nvSpPr>
            <p:spPr>
              <a:xfrm>
                <a:off x="664878" y="5343499"/>
                <a:ext cx="2517101" cy="333042"/>
              </a:xfrm>
              <a:prstGeom prst="rect">
                <a:avLst/>
              </a:prstGeom>
              <a:solidFill>
                <a:srgbClr val="C2E7F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Subtitle 2">
                <a:extLst>
                  <a:ext uri="{FF2B5EF4-FFF2-40B4-BE49-F238E27FC236}">
                    <a16:creationId xmlns:a16="http://schemas.microsoft.com/office/drawing/2014/main" id="{8A3BA19A-4B89-F5C3-7180-45FDA22BA701}"/>
                  </a:ext>
                </a:extLst>
              </p:cNvPr>
              <p:cNvSpPr txBox="1">
                <a:spLocks/>
              </p:cNvSpPr>
              <p:nvPr/>
            </p:nvSpPr>
            <p:spPr>
              <a:xfrm>
                <a:off x="664878" y="5339363"/>
                <a:ext cx="2517101" cy="102366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30000"/>
                  </a:lnSpc>
                </a:pPr>
                <a:r>
                  <a:rPr lang="en-US" sz="1000" b="1" dirty="0">
                    <a:solidFill>
                      <a:srgbClr val="023553"/>
                    </a:solidFill>
                    <a:latin typeface="Arial"/>
                    <a:cs typeface="Arial"/>
                  </a:rPr>
                  <a:t>Economic Impact &amp; Savings</a:t>
                </a:r>
              </a:p>
              <a:p>
                <a:pPr>
                  <a:lnSpc>
                    <a:spcPct val="130000"/>
                  </a:lnSpc>
                </a:pPr>
                <a:endParaRPr lang="en-US" sz="300" b="1" dirty="0">
                  <a:solidFill>
                    <a:srgbClr val="023553"/>
                  </a:solidFill>
                  <a:latin typeface="Arial"/>
                  <a:cs typeface="Arial"/>
                </a:endParaRPr>
              </a:p>
              <a:p>
                <a:pPr>
                  <a:lnSpc>
                    <a:spcPct val="130000"/>
                  </a:lnSpc>
                </a:pPr>
                <a:endParaRPr lang="en-US" sz="300" b="1" dirty="0">
                  <a:solidFill>
                    <a:srgbClr val="023553"/>
                  </a:solidFill>
                  <a:latin typeface="Arial"/>
                  <a:cs typeface="Arial"/>
                </a:endParaRPr>
              </a:p>
              <a:p>
                <a:pPr>
                  <a:lnSpc>
                    <a:spcPct val="130000"/>
                  </a:lnSpc>
                </a:pPr>
                <a:endParaRPr lang="en-US" sz="300" b="1" dirty="0">
                  <a:solidFill>
                    <a:srgbClr val="023553"/>
                  </a:solidFill>
                  <a:latin typeface="Arial"/>
                  <a:cs typeface="Arial"/>
                </a:endParaRPr>
              </a:p>
              <a:p>
                <a:r>
                  <a:rPr lang="en-US" sz="1100" dirty="0">
                    <a:solidFill>
                      <a:srgbClr val="023553"/>
                    </a:solidFill>
                    <a:latin typeface="Arial"/>
                    <a:cs typeface="Arial"/>
                  </a:rPr>
                  <a:t>             Net Savings</a:t>
                </a:r>
                <a:endParaRPr lang="en-US" sz="800" dirty="0">
                  <a:solidFill>
                    <a:srgbClr val="FFFFFF"/>
                  </a:solidFill>
                  <a:latin typeface="Arial"/>
                  <a:cs typeface="Arial"/>
                </a:endParaRPr>
              </a:p>
            </p:txBody>
          </p:sp>
        </p:grpSp>
        <p:pic>
          <p:nvPicPr>
            <p:cNvPr id="95" name="Graphic 94">
              <a:extLst>
                <a:ext uri="{FF2B5EF4-FFF2-40B4-BE49-F238E27FC236}">
                  <a16:creationId xmlns:a16="http://schemas.microsoft.com/office/drawing/2014/main" id="{2A21F5A6-496A-F379-6FC9-6FA1E8DC5669}"/>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7445" t="27622" r="26658" b="28764"/>
            <a:stretch/>
          </p:blipFill>
          <p:spPr>
            <a:xfrm>
              <a:off x="863963" y="6402614"/>
              <a:ext cx="579308" cy="417111"/>
            </a:xfrm>
            <a:prstGeom prst="rect">
              <a:avLst/>
            </a:prstGeom>
          </p:spPr>
        </p:pic>
      </p:grpSp>
      <p:pic>
        <p:nvPicPr>
          <p:cNvPr id="97" name="Picture 96" descr="Logo&#10;&#10;Description automatically generated with medium confidence">
            <a:extLst>
              <a:ext uri="{FF2B5EF4-FFF2-40B4-BE49-F238E27FC236}">
                <a16:creationId xmlns:a16="http://schemas.microsoft.com/office/drawing/2014/main" id="{23D35397-FA9E-2A3E-DFFB-5235BC2225D2}"/>
              </a:ext>
            </a:extLst>
          </p:cNvPr>
          <p:cNvPicPr>
            <a:picLocks noChangeAspect="1"/>
          </p:cNvPicPr>
          <p:nvPr/>
        </p:nvPicPr>
        <p:blipFill>
          <a:blip r:embed="rId10"/>
          <a:stretch>
            <a:fillRect/>
          </a:stretch>
        </p:blipFill>
        <p:spPr>
          <a:xfrm>
            <a:off x="9076393" y="315912"/>
            <a:ext cx="2701579" cy="900526"/>
          </a:xfrm>
          <a:prstGeom prst="rect">
            <a:avLst/>
          </a:prstGeom>
        </p:spPr>
      </p:pic>
      <p:pic>
        <p:nvPicPr>
          <p:cNvPr id="9" name="Picture 8">
            <a:extLst>
              <a:ext uri="{FF2B5EF4-FFF2-40B4-BE49-F238E27FC236}">
                <a16:creationId xmlns:a16="http://schemas.microsoft.com/office/drawing/2014/main" id="{CCF2E897-3379-77B6-C473-375964A94C66}"/>
              </a:ext>
            </a:extLst>
          </p:cNvPr>
          <p:cNvPicPr>
            <a:picLocks noChangeAspect="1"/>
          </p:cNvPicPr>
          <p:nvPr/>
        </p:nvPicPr>
        <p:blipFill rotWithShape="1">
          <a:blip r:embed="rId11">
            <a:extLst>
              <a:ext uri="{28A0092B-C50C-407E-A947-70E740481C1C}">
                <a14:useLocalDpi xmlns:a14="http://schemas.microsoft.com/office/drawing/2010/main" val="0"/>
              </a:ext>
            </a:extLst>
          </a:blip>
          <a:srcRect l="27432"/>
          <a:stretch/>
        </p:blipFill>
        <p:spPr>
          <a:xfrm>
            <a:off x="598756" y="1688941"/>
            <a:ext cx="4279555" cy="3014723"/>
          </a:xfrm>
          <a:prstGeom prst="rect">
            <a:avLst/>
          </a:prstGeom>
        </p:spPr>
      </p:pic>
    </p:spTree>
    <p:extLst>
      <p:ext uri="{BB962C8B-B14F-4D97-AF65-F5344CB8AC3E}">
        <p14:creationId xmlns:p14="http://schemas.microsoft.com/office/powerpoint/2010/main" val="2116997927"/>
      </p:ext>
    </p:extLst>
  </p:cSld>
  <p:clrMapOvr>
    <a:masterClrMapping/>
  </p:clrMapOvr>
</p:sld>
</file>

<file path=ppt/theme/theme1.xml><?xml version="1.0" encoding="utf-8"?>
<a:theme xmlns:a="http://schemas.openxmlformats.org/drawingml/2006/main" name="Coho Theme: Warm Tones">
  <a:themeElements>
    <a:clrScheme name="Coho Colors_Warm Tone">
      <a:dk1>
        <a:sysClr val="windowText" lastClr="000000"/>
      </a:dk1>
      <a:lt1>
        <a:sysClr val="window" lastClr="FFFFFF"/>
      </a:lt1>
      <a:dk2>
        <a:srgbClr val="7F7F7F"/>
      </a:dk2>
      <a:lt2>
        <a:srgbClr val="D9DEDE"/>
      </a:lt2>
      <a:accent1>
        <a:srgbClr val="ED663B"/>
      </a:accent1>
      <a:accent2>
        <a:srgbClr val="EDC269"/>
      </a:accent2>
      <a:accent3>
        <a:srgbClr val="ADCF94"/>
      </a:accent3>
      <a:accent4>
        <a:srgbClr val="E3C7E0"/>
      </a:accent4>
      <a:accent5>
        <a:srgbClr val="8A69AD"/>
      </a:accent5>
      <a:accent6>
        <a:srgbClr val="99613D"/>
      </a:accent6>
      <a:hlink>
        <a:srgbClr val="5EC9E5"/>
      </a:hlink>
      <a:folHlink>
        <a:srgbClr val="9EAAAA"/>
      </a:folHlink>
    </a:clrScheme>
    <a:fontScheme name="Coh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solid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Coho PPT Template_Warm Tones" id="{1C2F8B05-DBDE-485C-AD6E-05E2AD875986}" vid="{A4FC312B-9254-482C-AF4E-70F9C004E6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4495BF39B417428A35061CD5F87E39" ma:contentTypeVersion="21" ma:contentTypeDescription="Create a new document." ma:contentTypeScope="" ma:versionID="0fbabe63c8db2e568ec17a6dfbe09eb9">
  <xsd:schema xmlns:xsd="http://www.w3.org/2001/XMLSchema" xmlns:xs="http://www.w3.org/2001/XMLSchema" xmlns:p="http://schemas.microsoft.com/office/2006/metadata/properties" xmlns:ns2="37fcc624-c05e-483f-ae80-c2f91491d32e" xmlns:ns3="f597f484-563b-4202-a08e-1ea2d0beabb5" targetNamespace="http://schemas.microsoft.com/office/2006/metadata/properties" ma:root="true" ma:fieldsID="527b1801253a8a975d9ca1df3ee1c29d" ns2:_="" ns3:_="">
    <xsd:import namespace="37fcc624-c05e-483f-ae80-c2f91491d32e"/>
    <xsd:import namespace="f597f484-563b-4202-a08e-1ea2d0beabb5"/>
    <xsd:element name="properties">
      <xsd:complexType>
        <xsd:sequence>
          <xsd:element name="documentManagement">
            <xsd:complexType>
              <xsd:all>
                <xsd:element ref="ns2:Date" minOccurs="0"/>
                <xsd:element ref="ns3:SharedWithUsers" minOccurs="0"/>
                <xsd:element ref="ns3:SharedWithDetails" minOccurs="0"/>
                <xsd:element ref="ns3:LastSharedByUser" minOccurs="0"/>
                <xsd:element ref="ns3:LastSharedByTime"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3:TaxKeywordTaxHTField" minOccurs="0"/>
                <xsd:element ref="ns3:TaxCatchAll" minOccurs="0"/>
                <xsd:element ref="ns2:MediaLengthInSecond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fcc624-c05e-483f-ae80-c2f91491d32e" elementFormDefault="qualified">
    <xsd:import namespace="http://schemas.microsoft.com/office/2006/documentManagement/types"/>
    <xsd:import namespace="http://schemas.microsoft.com/office/infopath/2007/PartnerControls"/>
    <xsd:element name="Date" ma:index="2" nillable="true" ma:displayName="Date" ma:format="DateOnly" ma:internalName="Date">
      <xsd:simpleType>
        <xsd:restriction base="dms:DateTime"/>
      </xsd:simple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a417c729-5a70-49de-a9fc-91ebf8fe4c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97f484-563b-4202-a08e-1ea2d0beabb5" elementFormDefault="qualified">
    <xsd:import namespace="http://schemas.microsoft.com/office/2006/documentManagement/types"/>
    <xsd:import namespace="http://schemas.microsoft.com/office/infopath/2007/PartnerControls"/>
    <xsd:element name="SharedWithUsers" ma:index="6"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description="" ma:internalName="SharedWithDetails" ma:readOnly="true">
      <xsd:simpleType>
        <xsd:restriction base="dms:Note">
          <xsd:maxLength value="255"/>
        </xsd:restriction>
      </xsd:simpleType>
    </xsd:element>
    <xsd:element name="LastSharedByUser" ma:index="8" nillable="true" ma:displayName="Last Shared By User" ma:description="" ma:internalName="LastSharedByUser" ma:readOnly="true">
      <xsd:simpleType>
        <xsd:restriction base="dms:Note">
          <xsd:maxLength value="255"/>
        </xsd:restriction>
      </xsd:simpleType>
    </xsd:element>
    <xsd:element name="LastSharedByTime" ma:index="9" nillable="true" ma:displayName="Last Shared By Time" ma:description="" ma:internalName="LastSharedByTime" ma:readOnly="true">
      <xsd:simpleType>
        <xsd:restriction base="dms:DateTime"/>
      </xsd:simpleType>
    </xsd:element>
    <xsd:element name="TaxKeywordTaxHTField" ma:index="20" nillable="true" ma:taxonomy="true" ma:internalName="TaxKeywordTaxHTField" ma:taxonomyFieldName="TaxKeyword" ma:displayName="Enterprise Keywords" ma:fieldId="{23f27201-bee3-471e-b2e7-b64fd8b7ca38}" ma:taxonomyMulti="true" ma:sspId="a417c729-5a70-49de-a9fc-91ebf8fe4c2d" ma:termSetId="00000000-0000-0000-0000-000000000000" ma:anchorId="00000000-0000-0000-0000-000000000000" ma:open="true" ma:isKeyword="true">
      <xsd:complexType>
        <xsd:sequence>
          <xsd:element ref="pc:Terms" minOccurs="0" maxOccurs="1"/>
        </xsd:sequence>
      </xsd:complexType>
    </xsd:element>
    <xsd:element name="TaxCatchAll" ma:index="21" nillable="true" ma:displayName="Taxonomy Catch All Column" ma:hidden="true" ma:list="{09436387-9c3d-4f57-b15c-5052eb10d31b}" ma:internalName="TaxCatchAll" ma:showField="CatchAllData" ma:web="f597f484-563b-4202-a08e-1ea2d0beab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597f484-563b-4202-a08e-1ea2d0beabb5" xsi:nil="true"/>
    <Date xmlns="37fcc624-c05e-483f-ae80-c2f91491d32e" xsi:nil="true"/>
    <lcf76f155ced4ddcb4097134ff3c332f xmlns="37fcc624-c05e-483f-ae80-c2f91491d32e">
      <Terms xmlns="http://schemas.microsoft.com/office/infopath/2007/PartnerControls"/>
    </lcf76f155ced4ddcb4097134ff3c332f>
    <TaxKeywordTaxHTField xmlns="f597f484-563b-4202-a08e-1ea2d0beabb5">
      <Terms xmlns="http://schemas.microsoft.com/office/infopath/2007/PartnerControls"/>
    </TaxKeywordTaxHTField>
    <SharedWithUsers xmlns="f597f484-563b-4202-a08e-1ea2d0beabb5">
      <UserInfo>
        <DisplayName>Kumayl Jacksi</DisplayName>
        <AccountId>12139</AccountId>
        <AccountType/>
      </UserInfo>
      <UserInfo>
        <DisplayName>Gary Farha</DisplayName>
        <AccountId>13</AccountId>
        <AccountType/>
      </UserInfo>
    </SharedWithUsers>
  </documentManagement>
</p:properties>
</file>

<file path=customXml/itemProps1.xml><?xml version="1.0" encoding="utf-8"?>
<ds:datastoreItem xmlns:ds="http://schemas.openxmlformats.org/officeDocument/2006/customXml" ds:itemID="{2528F192-9087-4CA4-9983-5440546F369E}">
  <ds:schemaRefs>
    <ds:schemaRef ds:uri="http://schemas.microsoft.com/sharepoint/v3/contenttype/forms"/>
  </ds:schemaRefs>
</ds:datastoreItem>
</file>

<file path=customXml/itemProps2.xml><?xml version="1.0" encoding="utf-8"?>
<ds:datastoreItem xmlns:ds="http://schemas.openxmlformats.org/officeDocument/2006/customXml" ds:itemID="{4E76A637-9C46-4597-B5FE-EE7996D7812C}">
  <ds:schemaRefs>
    <ds:schemaRef ds:uri="37fcc624-c05e-483f-ae80-c2f91491d32e"/>
    <ds:schemaRef ds:uri="f597f484-563b-4202-a08e-1ea2d0beab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94993D5-2ACA-4E46-BD0A-A6AE7C387978}">
  <ds:schemaRef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f597f484-563b-4202-a08e-1ea2d0beabb5"/>
    <ds:schemaRef ds:uri="37fcc624-c05e-483f-ae80-c2f91491d32e"/>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Coho PPT Template_Warm Tones_DRAFT</Template>
  <TotalTime>46339</TotalTime>
  <Words>2191</Words>
  <Application>Microsoft Macintosh PowerPoint</Application>
  <PresentationFormat>Widescreen</PresentationFormat>
  <Paragraphs>224</Paragraphs>
  <Slides>16</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Coho Theme: Warm Tones</vt:lpstr>
      <vt:lpstr>The State of Renewable Energy In Higher Education</vt:lpstr>
      <vt:lpstr>Introduction</vt:lpstr>
      <vt:lpstr>Key Findings</vt:lpstr>
      <vt:lpstr>Trends: Cost of Renewables </vt:lpstr>
      <vt:lpstr>Types of Renewable Energy Solutions</vt:lpstr>
      <vt:lpstr>Trends: Total Renewables Growth in Higher Ed </vt:lpstr>
      <vt:lpstr>Trends: RE by Percent of Load &amp; Source </vt:lpstr>
      <vt:lpstr>Trends: Renewables by Solution</vt:lpstr>
      <vt:lpstr>Michigan State University</vt:lpstr>
      <vt:lpstr>Brown University</vt:lpstr>
      <vt:lpstr>Loyola University Chicago</vt:lpstr>
      <vt:lpstr>The University of Arizona</vt:lpstr>
      <vt:lpstr>American University, George Washington University</vt:lpstr>
      <vt:lpstr>Emerging Trends</vt:lpstr>
      <vt:lpstr>AASHE &amp; Coho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Dunn</dc:creator>
  <cp:lastModifiedBy>Chris O'Brien</cp:lastModifiedBy>
  <cp:revision>25</cp:revision>
  <dcterms:created xsi:type="dcterms:W3CDTF">2022-09-26T15:29:46Z</dcterms:created>
  <dcterms:modified xsi:type="dcterms:W3CDTF">2023-04-12T17:05:52Z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0x010100514495BF39B417428A35061CD5F87E39</vt:lpwstr>
  </property>
  <property fmtid="{D5CDD505-2E9C-101B-9397-08002B2CF9AE}" pid="4" name="MediaServiceImageTags">
    <vt:lpwstr/>
  </property>
</Properties>
</file>